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3" r:id="rId3"/>
  </p:sldMasterIdLst>
  <p:notesMasterIdLst>
    <p:notesMasterId r:id="rId54"/>
  </p:notesMasterIdLst>
  <p:sldIdLst>
    <p:sldId id="256" r:id="rId4"/>
    <p:sldId id="257" r:id="rId5"/>
    <p:sldId id="294" r:id="rId6"/>
    <p:sldId id="271" r:id="rId7"/>
    <p:sldId id="287" r:id="rId8"/>
    <p:sldId id="273" r:id="rId9"/>
    <p:sldId id="274" r:id="rId10"/>
    <p:sldId id="295" r:id="rId11"/>
    <p:sldId id="275" r:id="rId12"/>
    <p:sldId id="276" r:id="rId13"/>
    <p:sldId id="288" r:id="rId14"/>
    <p:sldId id="268" r:id="rId15"/>
    <p:sldId id="298" r:id="rId16"/>
    <p:sldId id="300" r:id="rId17"/>
    <p:sldId id="299" r:id="rId18"/>
    <p:sldId id="301" r:id="rId19"/>
    <p:sldId id="261" r:id="rId20"/>
    <p:sldId id="316" r:id="rId21"/>
    <p:sldId id="314" r:id="rId22"/>
    <p:sldId id="321" r:id="rId23"/>
    <p:sldId id="315" r:id="rId24"/>
    <p:sldId id="322" r:id="rId25"/>
    <p:sldId id="293" r:id="rId26"/>
    <p:sldId id="317" r:id="rId27"/>
    <p:sldId id="310" r:id="rId28"/>
    <p:sldId id="318" r:id="rId29"/>
    <p:sldId id="320" r:id="rId30"/>
    <p:sldId id="308" r:id="rId31"/>
    <p:sldId id="323" r:id="rId32"/>
    <p:sldId id="302" r:id="rId33"/>
    <p:sldId id="309" r:id="rId34"/>
    <p:sldId id="324" r:id="rId35"/>
    <p:sldId id="284" r:id="rId36"/>
    <p:sldId id="277" r:id="rId37"/>
    <p:sldId id="285" r:id="rId38"/>
    <p:sldId id="303" r:id="rId39"/>
    <p:sldId id="297" r:id="rId40"/>
    <p:sldId id="258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F"/>
    <a:srgbClr val="1D3B59"/>
    <a:srgbClr val="173759"/>
    <a:srgbClr val="1D3A59"/>
    <a:srgbClr val="004066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143" autoAdjust="0"/>
    <p:restoredTop sz="94708" autoAdjust="0"/>
  </p:normalViewPr>
  <p:slideViewPr>
    <p:cSldViewPr>
      <p:cViewPr>
        <p:scale>
          <a:sx n="75" d="100"/>
          <a:sy n="75" d="100"/>
        </p:scale>
        <p:origin x="-112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2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4E663F-ACC3-472E-A931-0E2873D95F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6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371F8-146E-4870-AAE6-1853CBE5F444}" type="slidenum">
              <a:rPr lang="en-US"/>
              <a:pPr/>
              <a:t>26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E846A-B9F2-4391-8DC6-FABC9F7E4E4A}" type="slidenum">
              <a:rPr lang="en-US"/>
              <a:pPr/>
              <a:t>29</a:t>
            </a:fld>
            <a:endParaRPr lang="en-US"/>
          </a:p>
        </p:txBody>
      </p:sp>
      <p:sp>
        <p:nvSpPr>
          <p:cNvPr id="10035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1003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1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smtClean="0">
                <a:latin typeface="Arial" pitchFamily="34" charset="0"/>
              </a:rPr>
              <a:t>- General! Labelled or ranked data</a:t>
            </a:r>
          </a:p>
          <a:p>
            <a:pPr eaLnBrk="1" hangingPunct="1"/>
            <a:endParaRPr lang="sl-SI" smtClean="0">
              <a:latin typeface="Arial" pitchFamily="34" charset="0"/>
            </a:endParaRPr>
          </a:p>
          <a:p>
            <a:pPr eaLnBrk="1" hangingPunct="1"/>
            <a:r>
              <a:rPr lang="sl-SI" smtClean="0">
                <a:latin typeface="Arial" pitchFamily="34" charset="0"/>
              </a:rPr>
              <a:t>- Can be used in DM workflows with existing orange widgets for data processing, mining and visualisation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3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smtClean="0">
                <a:latin typeface="Arial" pitchFamily="34" charset="0"/>
              </a:rPr>
              <a:t>- Biologically meaningful 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In the paper we describe how we encode the task in aleph</a:t>
            </a:r>
          </a:p>
          <a:p>
            <a:pPr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The same preprocessing steps were done before using aleph</a:t>
            </a:r>
          </a:p>
          <a:p>
            <a:pPr eaLnBrk="1" hangingPunct="1">
              <a:buFontTx/>
              <a:buChar char="-"/>
            </a:pPr>
            <a:endParaRPr lang="sl-SI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At first we thought that more general rules are better</a:t>
            </a:r>
          </a:p>
          <a:p>
            <a:pPr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But after evaluation with a biology expert, it has turned out that more specific rules are much more interesting for them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smtClean="0">
                <a:latin typeface="Arial" pitchFamily="34" charset="0"/>
              </a:rPr>
              <a:t>Molecular function, cellular component, biological process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5BD334-0CE4-4E60-9D7E-AA9BA1554B53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 userDrawn="1"/>
        </p:nvSpPr>
        <p:spPr bwMode="auto">
          <a:xfrm>
            <a:off x="0" y="6645275"/>
            <a:ext cx="9144000" cy="219075"/>
          </a:xfrm>
          <a:prstGeom prst="rect">
            <a:avLst/>
          </a:prstGeom>
          <a:solidFill>
            <a:srgbClr val="1737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8" name="Title Placeholder 1"/>
          <p:cNvSpPr>
            <a:spLocks noGrp="1"/>
          </p:cNvSpPr>
          <p:nvPr>
            <p:ph type="ctrTitle"/>
          </p:nvPr>
        </p:nvSpPr>
        <p:spPr>
          <a:xfrm>
            <a:off x="685800" y="1279525"/>
            <a:ext cx="7772400" cy="1470025"/>
          </a:xfrm>
          <a:solidFill>
            <a:srgbClr val="1D3B59"/>
          </a:solidFill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9" name="Rectangle 9"/>
          <p:cNvSpPr>
            <a:spLocks noChangeArrowheads="1"/>
          </p:cNvSpPr>
          <p:nvPr userDrawn="1"/>
        </p:nvSpPr>
        <p:spPr bwMode="auto">
          <a:xfrm>
            <a:off x="0" y="0"/>
            <a:ext cx="4570413" cy="219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 userDrawn="1"/>
        </p:nvSpPr>
        <p:spPr bwMode="auto">
          <a:xfrm>
            <a:off x="4573588" y="0"/>
            <a:ext cx="4570412" cy="219075"/>
          </a:xfrm>
          <a:prstGeom prst="rect">
            <a:avLst/>
          </a:prstGeom>
          <a:solidFill>
            <a:srgbClr val="1737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1" name="Picture 10" descr="fp7-gen-rgb_small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259388"/>
            <a:ext cx="911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1" descr="elico-logo4-2-480px-240ppi-blackOn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705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52E0F-B4B3-4AF6-90B2-E5D0C125C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B3918-0497-41C8-B81C-EFD2BC35B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1F11C8-8262-4E82-B07C-125EC428D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CFEE38-5E5F-455C-8199-3BA700029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EF9BC-C909-4606-9B28-F1FC9255BD4E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76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3456D7-1AD5-4DE3-900F-E4835142F0DC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638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0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4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0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7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4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F42369-B2D9-404C-9D27-0838086AD251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86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0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30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86DBD7-FE41-42EA-8BC2-90AA9E613682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4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B355F-183A-494B-B873-540E4206FE41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20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8DF043-2609-4896-8DEE-414FECB58137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64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ECML/PKDD 2011 Tutorial, Athens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E7AED-28C7-4BF1-9E14-6245EAEA8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46D5ED-A680-4052-81F5-B640AA66147A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35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>
                <a:latin typeface="+mj-lt"/>
              </a:defRPr>
            </a:lvl1pPr>
            <a:lvl2pPr>
              <a:defRPr sz="25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>
                <a:latin typeface="+mj-lt"/>
              </a:defRPr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September  9, 2011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l-SI" smtClean="0"/>
              <a:t>ECML/PKDD 2011 Tutorial, Athens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C52AEBF-6BD7-4358-B9B0-3F1EAE27FC89}" type="slidenum">
              <a:rPr lang="sl-SI" smtClean="0"/>
              <a:pPr/>
              <a:t>‹#›</a:t>
            </a:fld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85574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982150-FAB0-4A33-AC58-E1A6D6F02991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68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62B0A-EF6C-43B7-A9F6-000A45771383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31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30"/>
            <a:ext cx="2056320" cy="585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0"/>
            <a:ext cx="6035040" cy="5857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09D096-969D-4B71-9D7C-75C9D57B961B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EF9BC-C909-4606-9B28-F1FC9255BD4E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76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3456D7-1AD5-4DE3-900F-E4835142F0DC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6385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5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8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1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F42369-B2D9-404C-9D27-0838086AD251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86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86DBD7-FE41-42EA-8BC2-90AA9E613682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48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B355F-183A-494B-B873-540E4206FE41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20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F13BE-5ABF-41F0-8266-87E643DB7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33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8DF043-2609-4896-8DEE-414FECB58137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64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46D5ED-A680-4052-81F5-B640AA66147A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35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>
                <a:latin typeface="+mj-lt"/>
              </a:defRPr>
            </a:lvl1pPr>
            <a:lvl2pPr>
              <a:defRPr sz="25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>
                <a:latin typeface="+mj-lt"/>
              </a:defRPr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September  9, 2011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l-SI" smtClean="0"/>
              <a:t>ECML/PKDD 2011 Tutorial, Athens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C52AEBF-6BD7-4358-B9B0-3F1EAE27FC89}" type="slidenum">
              <a:rPr lang="sl-SI" smtClean="0"/>
              <a:pPr/>
              <a:t>‹#›</a:t>
            </a:fld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85574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982150-FAB0-4A33-AC58-E1A6D6F02991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68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62B0A-EF6C-43B7-A9F6-000A45771383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31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31"/>
            <a:ext cx="2056320" cy="585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1"/>
            <a:ext cx="6035040" cy="5857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09D096-969D-4B71-9D7C-75C9D57B961B}" type="slidenum">
              <a:rPr/>
              <a:pPr lvl="0"/>
              <a:t>‹#›</a:t>
            </a:fld>
            <a:endParaRPr lang="en-US" smtClean="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A2971-16B8-4C54-B135-9EF179AE6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3A1F-B3E2-4964-BAAA-7EB565A7D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933A-32A8-4E13-9FB7-61FBCB283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4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83093-ED6E-4D48-BAC3-404B3631E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B4639-8B4A-440C-99F1-DD9E912BC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C7B07-5E0F-4BAF-92F8-6F32CF99CA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190500"/>
            <a:ext cx="9144000" cy="576263"/>
          </a:xfrm>
          <a:prstGeom prst="rect">
            <a:avLst/>
          </a:prstGeom>
          <a:gradFill rotWithShape="1">
            <a:gsLst>
              <a:gs pos="0">
                <a:srgbClr val="004066"/>
              </a:gs>
              <a:gs pos="100000">
                <a:srgbClr val="001D2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0" y="6645275"/>
            <a:ext cx="9144000" cy="219075"/>
          </a:xfrm>
          <a:prstGeom prst="rect">
            <a:avLst/>
          </a:prstGeom>
          <a:solidFill>
            <a:srgbClr val="1737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607175"/>
            <a:ext cx="2133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07175"/>
            <a:ext cx="2895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7975" y="6607175"/>
            <a:ext cx="914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57FEDF7-104A-4CFA-B144-AC275F101F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0"/>
            <a:ext cx="4570413" cy="219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4573588" y="0"/>
            <a:ext cx="4570412" cy="219075"/>
          </a:xfrm>
          <a:prstGeom prst="rect">
            <a:avLst/>
          </a:prstGeom>
          <a:solidFill>
            <a:srgbClr val="1737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85" r:id="rId12"/>
    <p:sldLayoutId id="2147483686" r:id="rId1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5988" indent="-466725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373188" indent="-455613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830388" indent="-455613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</a:defRPr>
      </a:lvl4pPr>
      <a:lvl5pPr marL="2287588" indent="-455613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5pPr>
      <a:lvl6pPr marL="2744788" indent="-455613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6pPr>
      <a:lvl7pPr marL="3201988" indent="-455613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7pPr>
      <a:lvl8pPr marL="3659188" indent="-455613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8pPr>
      <a:lvl9pPr marL="4116388" indent="-455613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1pPr>
            <a:lvl2pPr lvl="0" algn="r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2pPr>
          </a:lstStyle>
          <a:p>
            <a:pPr lvl="0"/>
            <a:fld id="{2F1723E6-2BCB-4D5A-9E21-CB90052F8ED6}" type="slidenum">
              <a:rPr/>
              <a:pPr lvl="0"/>
              <a:t>‹#›</a:t>
            </a:fld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/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FreeSans" pitchFamily="34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en-US" sz="2900" b="0" i="0" u="none" strike="noStrike" kern="1200">
          <a:ln>
            <a:noFill/>
          </a:ln>
          <a:latin typeface="FreeSans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2" y="273353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2" y="1604842"/>
            <a:ext cx="8228763" cy="4526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Free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3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1pPr>
            <a:lvl2pPr lvl="0" algn="r" rtl="0" hangingPunct="0">
              <a:buNone/>
              <a:tabLst/>
              <a:defRPr lang="en-US" sz="1300" kern="1200">
                <a:latin typeface="FreeSans" pitchFamily="34"/>
                <a:ea typeface="DejaVu Sans" pitchFamily="2"/>
                <a:cs typeface="DejaVu Sans" pitchFamily="2"/>
              </a:defRPr>
            </a:lvl2pPr>
          </a:lstStyle>
          <a:p>
            <a:pPr lvl="0"/>
            <a:fld id="{2F1723E6-2BCB-4D5A-9E21-CB90052F8ED6}" type="slidenum">
              <a:rPr/>
              <a:pPr lvl="0"/>
              <a:t>‹#›</a:t>
            </a:fld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/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FreeSans" pitchFamily="34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en-US" sz="2900" b="0" i="0" u="none" strike="noStrike" kern="1200">
          <a:ln>
            <a:noFill/>
          </a:ln>
          <a:latin typeface="Free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ox.ac.uk/activities/machlearn/Aleph/aleph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kt.ijs.si/anze_vavpetic/SDM/ecml_demo.wm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Semantic Data Mining 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Tutorial</a:t>
            </a: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ECML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/PKDD 2011</a:t>
            </a:r>
            <a:endParaRPr lang="en-US" dirty="0" smtClean="0"/>
          </a:p>
          <a:p>
            <a:r>
              <a:rPr lang="en-US" dirty="0" smtClean="0"/>
              <a:t>Athens</a:t>
            </a:r>
          </a:p>
          <a:p>
            <a:r>
              <a:rPr lang="en-US" dirty="0" smtClean="0"/>
              <a:t>September 9, 2011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6C8C-31A7-461F-B343-034606EF4CE3}" type="slidenum">
              <a:rPr lang="en-US"/>
              <a:pPr/>
              <a:t>10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Background and </a:t>
            </a:r>
            <a:r>
              <a:rPr lang="en-US" dirty="0" smtClean="0"/>
              <a:t>motivation: Using domain ontologies 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33475"/>
            <a:ext cx="8331200" cy="54197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94E8D"/>
                </a:solidFill>
              </a:rPr>
              <a:t>U</a:t>
            </a:r>
            <a:r>
              <a:rPr lang="en-US" sz="2200" dirty="0" smtClean="0">
                <a:solidFill>
                  <a:srgbClr val="094E8D"/>
                </a:solidFill>
              </a:rPr>
              <a:t>sing </a:t>
            </a:r>
            <a:r>
              <a:rPr lang="sl-SI" sz="2200" dirty="0" err="1">
                <a:solidFill>
                  <a:srgbClr val="094E8D"/>
                </a:solidFill>
              </a:rPr>
              <a:t>domain</a:t>
            </a:r>
            <a:r>
              <a:rPr lang="sl-SI" sz="2200" dirty="0">
                <a:solidFill>
                  <a:srgbClr val="094E8D"/>
                </a:solidFill>
              </a:rPr>
              <a:t> </a:t>
            </a:r>
            <a:r>
              <a:rPr lang="sl-SI" sz="2200" dirty="0" err="1">
                <a:solidFill>
                  <a:srgbClr val="094E8D"/>
                </a:solidFill>
              </a:rPr>
              <a:t>ontologies</a:t>
            </a:r>
            <a:r>
              <a:rPr lang="sl-SI" sz="2200" dirty="0">
                <a:solidFill>
                  <a:srgbClr val="094E8D"/>
                </a:solidFill>
              </a:rPr>
              <a:t> as </a:t>
            </a:r>
            <a:r>
              <a:rPr lang="en-US" sz="2200" dirty="0">
                <a:solidFill>
                  <a:srgbClr val="094E8D"/>
                </a:solidFill>
              </a:rPr>
              <a:t>b</a:t>
            </a:r>
            <a:r>
              <a:rPr lang="sl-SI" sz="2200" dirty="0" err="1">
                <a:solidFill>
                  <a:srgbClr val="094E8D"/>
                </a:solidFill>
              </a:rPr>
              <a:t>ackground</a:t>
            </a:r>
            <a:r>
              <a:rPr lang="sl-SI" sz="2200" dirty="0">
                <a:solidFill>
                  <a:srgbClr val="094E8D"/>
                </a:solidFill>
              </a:rPr>
              <a:t> </a:t>
            </a:r>
            <a:r>
              <a:rPr lang="sl-SI" sz="2200" dirty="0" err="1" smtClean="0">
                <a:solidFill>
                  <a:srgbClr val="094E8D"/>
                </a:solidFill>
              </a:rPr>
              <a:t>knowledge</a:t>
            </a:r>
            <a:r>
              <a:rPr lang="en-US" sz="2200" dirty="0" smtClean="0">
                <a:solidFill>
                  <a:srgbClr val="094E8D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 smtClean="0">
              <a:solidFill>
                <a:srgbClr val="094E8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94E8D"/>
                </a:solidFill>
              </a:rPr>
              <a:t>E.g., the Gene Ontology (GO)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94E8D"/>
                </a:solidFill>
              </a:rPr>
              <a:t>GO </a:t>
            </a:r>
            <a:r>
              <a:rPr lang="en-US" sz="2200" dirty="0">
                <a:solidFill>
                  <a:srgbClr val="094E8D"/>
                </a:solidFill>
              </a:rPr>
              <a:t>is a database of </a:t>
            </a:r>
            <a:r>
              <a:rPr lang="en-US" sz="2200" dirty="0" smtClean="0">
                <a:solidFill>
                  <a:srgbClr val="094E8D"/>
                </a:solidFill>
              </a:rPr>
              <a:t>terms, describing gene sets in terms of their </a:t>
            </a:r>
            <a:endParaRPr lang="en-US" sz="2200" dirty="0">
              <a:solidFill>
                <a:srgbClr val="094E8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094E8D"/>
                </a:solidFill>
              </a:rPr>
              <a:t>f</a:t>
            </a:r>
            <a:r>
              <a:rPr lang="en-US" sz="2200" dirty="0" smtClean="0">
                <a:solidFill>
                  <a:srgbClr val="094E8D"/>
                </a:solidFill>
              </a:rPr>
              <a:t>unctions </a:t>
            </a:r>
            <a:r>
              <a:rPr lang="en-US" sz="2200" dirty="0">
                <a:solidFill>
                  <a:srgbClr val="094E8D"/>
                </a:solidFill>
              </a:rPr>
              <a:t>(</a:t>
            </a:r>
            <a:r>
              <a:rPr lang="en-US" sz="2200" dirty="0" smtClean="0">
                <a:solidFill>
                  <a:srgbClr val="094E8D"/>
                </a:solidFill>
              </a:rPr>
              <a:t>12,093</a:t>
            </a:r>
            <a:r>
              <a:rPr lang="en-US" sz="2200" dirty="0">
                <a:solidFill>
                  <a:srgbClr val="094E8D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094E8D"/>
                </a:solidFill>
              </a:rPr>
              <a:t>p</a:t>
            </a:r>
            <a:r>
              <a:rPr lang="en-US" sz="2200" dirty="0" smtClean="0">
                <a:solidFill>
                  <a:srgbClr val="094E8D"/>
                </a:solidFill>
              </a:rPr>
              <a:t>rocesses </a:t>
            </a:r>
            <a:r>
              <a:rPr lang="en-US" sz="2200" dirty="0">
                <a:solidFill>
                  <a:srgbClr val="094E8D"/>
                </a:solidFill>
              </a:rPr>
              <a:t>(</a:t>
            </a:r>
            <a:r>
              <a:rPr lang="en-US" sz="2200" dirty="0" smtClean="0">
                <a:solidFill>
                  <a:srgbClr val="094E8D"/>
                </a:solidFill>
              </a:rPr>
              <a:t>1,812</a:t>
            </a:r>
            <a:r>
              <a:rPr lang="en-US" sz="2200" dirty="0">
                <a:solidFill>
                  <a:srgbClr val="094E8D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094E8D"/>
                </a:solidFill>
              </a:rPr>
              <a:t>c</a:t>
            </a:r>
            <a:r>
              <a:rPr lang="en-US" sz="2200" dirty="0" smtClean="0">
                <a:solidFill>
                  <a:srgbClr val="094E8D"/>
                </a:solidFill>
              </a:rPr>
              <a:t>omponents </a:t>
            </a:r>
            <a:r>
              <a:rPr lang="en-US" sz="2200" dirty="0">
                <a:solidFill>
                  <a:srgbClr val="094E8D"/>
                </a:solidFill>
              </a:rPr>
              <a:t>(</a:t>
            </a:r>
            <a:r>
              <a:rPr lang="en-US" sz="2200" dirty="0" smtClean="0">
                <a:solidFill>
                  <a:srgbClr val="094E8D"/>
                </a:solidFill>
              </a:rPr>
              <a:t>7,459</a:t>
            </a:r>
            <a:r>
              <a:rPr lang="en-US" sz="2200" dirty="0">
                <a:solidFill>
                  <a:srgbClr val="094E8D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94E8D"/>
                </a:solidFill>
              </a:rPr>
              <a:t>Genes are annotated </a:t>
            </a:r>
          </a:p>
          <a:p>
            <a:pPr marL="449263" lvl="1" indent="0">
              <a:lnSpc>
                <a:spcPct val="90000"/>
              </a:lnSpc>
              <a:buNone/>
            </a:pPr>
            <a:r>
              <a:rPr lang="en-US" sz="2200" dirty="0" smtClean="0">
                <a:solidFill>
                  <a:srgbClr val="094E8D"/>
                </a:solidFill>
              </a:rPr>
              <a:t>to </a:t>
            </a:r>
            <a:r>
              <a:rPr lang="sl-SI" sz="2200" dirty="0">
                <a:solidFill>
                  <a:srgbClr val="094E8D"/>
                </a:solidFill>
              </a:rPr>
              <a:t>GO</a:t>
            </a:r>
            <a:r>
              <a:rPr lang="en-US" sz="2200" dirty="0">
                <a:solidFill>
                  <a:srgbClr val="094E8D"/>
                </a:solidFill>
              </a:rPr>
              <a:t> terms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94E8D"/>
                </a:solidFill>
              </a:rPr>
              <a:t>Terms are connected</a:t>
            </a:r>
          </a:p>
          <a:p>
            <a:pPr marL="449263" lvl="1" indent="0">
              <a:lnSpc>
                <a:spcPct val="90000"/>
              </a:lnSpc>
              <a:buNone/>
            </a:pPr>
            <a:r>
              <a:rPr lang="en-US" sz="2200" dirty="0" smtClean="0">
                <a:solidFill>
                  <a:srgbClr val="094E8D"/>
                </a:solidFill>
              </a:rPr>
              <a:t>(</a:t>
            </a:r>
            <a:r>
              <a:rPr lang="en-US" sz="2200" dirty="0" err="1">
                <a:solidFill>
                  <a:srgbClr val="094E8D"/>
                </a:solidFill>
              </a:rPr>
              <a:t>is_a</a:t>
            </a:r>
            <a:r>
              <a:rPr lang="en-US" sz="2200" dirty="0">
                <a:solidFill>
                  <a:srgbClr val="094E8D"/>
                </a:solidFill>
              </a:rPr>
              <a:t>, </a:t>
            </a:r>
            <a:r>
              <a:rPr lang="en-US" sz="2200" dirty="0" err="1">
                <a:solidFill>
                  <a:srgbClr val="094E8D"/>
                </a:solidFill>
              </a:rPr>
              <a:t>part_of</a:t>
            </a:r>
            <a:r>
              <a:rPr lang="en-US" sz="2200" dirty="0">
                <a:solidFill>
                  <a:srgbClr val="094E8D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94E8D"/>
                </a:solidFill>
              </a:rPr>
              <a:t>Levels represent </a:t>
            </a:r>
          </a:p>
          <a:p>
            <a:pPr marL="449263" lvl="1" indent="0">
              <a:lnSpc>
                <a:spcPct val="90000"/>
              </a:lnSpc>
              <a:buNone/>
            </a:pPr>
            <a:r>
              <a:rPr lang="en-US" sz="2200" dirty="0" smtClean="0">
                <a:solidFill>
                  <a:srgbClr val="094E8D"/>
                </a:solidFill>
              </a:rPr>
              <a:t>terms generality </a:t>
            </a:r>
            <a:endParaRPr lang="en-US" sz="2200" dirty="0">
              <a:solidFill>
                <a:srgbClr val="094E8D"/>
              </a:solidFill>
            </a:endParaRPr>
          </a:p>
        </p:txBody>
      </p:sp>
      <p:pic>
        <p:nvPicPr>
          <p:cNvPr id="329732" name="Picture 4" descr="go_lea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900362"/>
            <a:ext cx="4051300" cy="2509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72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11162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/>
              <a:t>and </a:t>
            </a:r>
            <a:r>
              <a:rPr lang="en-US" dirty="0" smtClean="0"/>
              <a:t>motivation: Using domain ontologies </a:t>
            </a:r>
            <a:endParaRPr lang="sl-S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Using background knowledge in data mining has been a topic of extensive research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Hierarchical attribute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values, hierarchy/taxonomy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of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attributes, since 1986 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ILP,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relational data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mining,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propositionalization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,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 since 1991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  <a:p>
            <a:pPr lvl="1"/>
            <a:r>
              <a:rPr lang="en-US" dirty="0" smtClean="0">
                <a:ea typeface="+mn-ea"/>
                <a:cs typeface="+mn-cs"/>
              </a:rPr>
              <a:t>Ontologies (Tim Berners-Lee), since 1989</a:t>
            </a:r>
            <a:endParaRPr lang="en-US" dirty="0">
              <a:ea typeface="+mn-ea"/>
              <a:cs typeface="+mn-cs"/>
            </a:endParaRPr>
          </a:p>
          <a:p>
            <a:pPr lvl="2"/>
            <a:r>
              <a:rPr lang="en-US" dirty="0" smtClean="0">
                <a:ea typeface="+mn-ea"/>
                <a:cs typeface="+mn-cs"/>
              </a:rPr>
              <a:t>accepted </a:t>
            </a:r>
            <a:r>
              <a:rPr lang="en-US" dirty="0">
                <a:ea typeface="+mn-ea"/>
                <a:cs typeface="+mn-cs"/>
              </a:rPr>
              <a:t>formalism for consensual knowledge representation for Semantic Web </a:t>
            </a:r>
            <a:r>
              <a:rPr lang="en-US" dirty="0" smtClean="0">
                <a:ea typeface="+mn-ea"/>
                <a:cs typeface="+mn-cs"/>
              </a:rPr>
              <a:t>applications, a basic for the Semantic Web</a:t>
            </a:r>
            <a:endParaRPr lang="en-US" dirty="0">
              <a:ea typeface="+mn-ea"/>
              <a:cs typeface="+mn-cs"/>
            </a:endParaRPr>
          </a:p>
          <a:p>
            <a:pPr lvl="2"/>
            <a:r>
              <a:rPr lang="en-US" dirty="0" smtClean="0">
                <a:ea typeface="+mn-ea"/>
                <a:cs typeface="+mn-cs"/>
              </a:rPr>
              <a:t>Description logic, OWL, Protégé ontology editor</a:t>
            </a:r>
          </a:p>
          <a:p>
            <a:pPr lvl="1"/>
            <a:r>
              <a:rPr lang="en-US" dirty="0" smtClean="0"/>
              <a:t>U</a:t>
            </a:r>
            <a:r>
              <a:rPr lang="sl-SI" dirty="0" err="1"/>
              <a:t>sing</a:t>
            </a:r>
            <a:r>
              <a:rPr lang="sl-SI" dirty="0"/>
              <a:t> </a:t>
            </a:r>
            <a:r>
              <a:rPr lang="en-US" dirty="0" smtClean="0"/>
              <a:t>ontologies in data </a:t>
            </a:r>
            <a:r>
              <a:rPr lang="sl-SI" dirty="0" smtClean="0"/>
              <a:t>mini</a:t>
            </a:r>
            <a:r>
              <a:rPr lang="en-US" dirty="0" err="1" smtClean="0"/>
              <a:t>ng</a:t>
            </a:r>
            <a:r>
              <a:rPr lang="en-US" dirty="0" smtClean="0"/>
              <a:t>, since 2004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Background and </a:t>
            </a:r>
            <a:r>
              <a:rPr lang="en-US" dirty="0" smtClean="0"/>
              <a:t>motivation: Early work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534400" cy="4830763"/>
          </a:xfrm>
        </p:spPr>
        <p:txBody>
          <a:bodyPr/>
          <a:lstStyle/>
          <a:p>
            <a:pPr lvl="1"/>
            <a:r>
              <a:rPr lang="en-US" dirty="0" smtClean="0"/>
              <a:t>Inducing </a:t>
            </a:r>
            <a:r>
              <a:rPr lang="en-US" dirty="0"/>
              <a:t>Multi-Level Association Rules from Multiple Relations </a:t>
            </a:r>
            <a:r>
              <a:rPr lang="en-US" dirty="0" smtClean="0"/>
              <a:t>(F.A. </a:t>
            </a:r>
            <a:r>
              <a:rPr lang="en-US" dirty="0" err="1" smtClean="0"/>
              <a:t>Lisi</a:t>
            </a:r>
            <a:r>
              <a:rPr lang="en-US" dirty="0"/>
              <a:t> </a:t>
            </a:r>
            <a:r>
              <a:rPr lang="en-US" dirty="0" smtClean="0"/>
              <a:t>and D. </a:t>
            </a:r>
            <a:r>
              <a:rPr lang="en-US" dirty="0" err="1" smtClean="0"/>
              <a:t>Malerba</a:t>
            </a:r>
            <a:r>
              <a:rPr lang="en-US" dirty="0" smtClean="0"/>
              <a:t>, MLJ 2004)</a:t>
            </a:r>
            <a:endParaRPr lang="en-US" dirty="0"/>
          </a:p>
          <a:p>
            <a:pPr lvl="1"/>
            <a:r>
              <a:rPr lang="en-US" dirty="0" smtClean="0"/>
              <a:t>Mining the Semantic Web: A Logic-Based Methodology (F.A. </a:t>
            </a:r>
            <a:r>
              <a:rPr lang="en-US" dirty="0" err="1" smtClean="0"/>
              <a:t>Lisi</a:t>
            </a:r>
            <a:r>
              <a:rPr lang="en-US" dirty="0" smtClean="0"/>
              <a:t> and F. Esposito, ISMIS, 2005)</a:t>
            </a:r>
            <a:endParaRPr lang="en-US" dirty="0"/>
          </a:p>
          <a:p>
            <a:pPr lvl="1"/>
            <a:r>
              <a:rPr lang="en-US" dirty="0" smtClean="0"/>
              <a:t>using an e</a:t>
            </a:r>
            <a:r>
              <a:rPr lang="sl-SI" dirty="0" err="1" smtClean="0"/>
              <a:t>ngineering</a:t>
            </a:r>
            <a:r>
              <a:rPr lang="sl-SI" dirty="0" smtClean="0"/>
              <a:t> </a:t>
            </a:r>
            <a:r>
              <a:rPr lang="en-US" dirty="0" smtClean="0"/>
              <a:t>o</a:t>
            </a:r>
            <a:r>
              <a:rPr lang="sl-SI" dirty="0" err="1" smtClean="0"/>
              <a:t>ntology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CAD </a:t>
            </a:r>
            <a:r>
              <a:rPr lang="sl-SI" dirty="0" err="1" smtClean="0"/>
              <a:t>elements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structures</a:t>
            </a:r>
            <a:r>
              <a:rPr lang="sl-SI" dirty="0" smtClean="0"/>
              <a:t> as </a:t>
            </a:r>
            <a:r>
              <a:rPr lang="en-US" dirty="0" smtClean="0"/>
              <a:t>BK to extract frequent</a:t>
            </a:r>
            <a:r>
              <a:rPr lang="sl-SI" dirty="0" smtClean="0"/>
              <a:t> </a:t>
            </a:r>
            <a:r>
              <a:rPr lang="sl-SI" dirty="0" err="1" smtClean="0"/>
              <a:t>product</a:t>
            </a:r>
            <a:r>
              <a:rPr lang="sl-SI" dirty="0" smtClean="0"/>
              <a:t> </a:t>
            </a:r>
            <a:r>
              <a:rPr lang="sl-SI" dirty="0" err="1" smtClean="0"/>
              <a:t>design</a:t>
            </a:r>
            <a:r>
              <a:rPr lang="sl-SI" dirty="0" smtClean="0"/>
              <a:t> </a:t>
            </a:r>
            <a:r>
              <a:rPr lang="sl-SI" dirty="0" err="1" smtClean="0"/>
              <a:t>patterns</a:t>
            </a:r>
            <a:r>
              <a:rPr lang="sl-SI" dirty="0" smtClean="0"/>
              <a:t> </a:t>
            </a:r>
            <a:r>
              <a:rPr lang="en-US" dirty="0" smtClean="0"/>
              <a:t>in CAD repositories and discovering predictive rules from CAD data </a:t>
            </a:r>
            <a:r>
              <a:rPr lang="sl-SI" dirty="0" smtClean="0"/>
              <a:t>(Z</a:t>
            </a:r>
            <a:r>
              <a:rPr lang="en-US" dirty="0" err="1" smtClean="0"/>
              <a:t>akova</a:t>
            </a:r>
            <a:r>
              <a:rPr lang="en-US" dirty="0" smtClean="0"/>
              <a:t> et al., ILP 2006)</a:t>
            </a:r>
          </a:p>
          <a:p>
            <a:pPr lvl="1" eaLnBrk="1" hangingPunct="1"/>
            <a:r>
              <a:rPr lang="en-US" dirty="0" smtClean="0"/>
              <a:t>using biomedical ontologies as BK in microarray data analysis for finding groups of differentially expressed genes (</a:t>
            </a:r>
            <a:r>
              <a:rPr lang="en-US" dirty="0" err="1" smtClean="0"/>
              <a:t>Zelezny</a:t>
            </a:r>
            <a:r>
              <a:rPr lang="en-US" dirty="0" smtClean="0"/>
              <a:t> et al., Biomed, 2006)</a:t>
            </a:r>
          </a:p>
          <a:p>
            <a:pPr lvl="1"/>
            <a:r>
              <a:rPr lang="en-US" dirty="0"/>
              <a:t>Data Mining with Ontologies: Implementations, Findings, and </a:t>
            </a:r>
            <a:r>
              <a:rPr lang="en-US" dirty="0" smtClean="0"/>
              <a:t>Frameworks, edited by H.O. </a:t>
            </a:r>
            <a:r>
              <a:rPr lang="en-US" dirty="0" err="1" smtClean="0"/>
              <a:t>Nigro</a:t>
            </a:r>
            <a:r>
              <a:rPr lang="en-US" dirty="0" smtClean="0"/>
              <a:t>, S.G. </a:t>
            </a:r>
            <a:r>
              <a:rPr lang="en-US" dirty="0" err="1" smtClean="0"/>
              <a:t>Cisaro</a:t>
            </a:r>
            <a:r>
              <a:rPr lang="en-US" dirty="0" smtClean="0"/>
              <a:t>, D. </a:t>
            </a:r>
            <a:r>
              <a:rPr lang="en-US" dirty="0" err="1" smtClean="0"/>
              <a:t>Xodo</a:t>
            </a:r>
            <a:r>
              <a:rPr lang="en-US" dirty="0" smtClean="0"/>
              <a:t>, Information Science reference, 2008</a:t>
            </a:r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Semantic Data Mining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r>
              <a:rPr lang="en-US" dirty="0" smtClean="0"/>
              <a:t>Ontology-driven </a:t>
            </a:r>
            <a:r>
              <a:rPr lang="en-US" dirty="0"/>
              <a:t>(semantic) data mining is </a:t>
            </a:r>
            <a:r>
              <a:rPr lang="en-US" dirty="0" smtClean="0"/>
              <a:t>an </a:t>
            </a:r>
            <a:r>
              <a:rPr lang="en-US" dirty="0"/>
              <a:t>emerging research topic – the topic of this tutorial</a:t>
            </a:r>
          </a:p>
          <a:p>
            <a:pPr lvl="0"/>
            <a:r>
              <a:rPr lang="en-US" dirty="0" smtClean="0"/>
              <a:t>Semantic </a:t>
            </a:r>
            <a:r>
              <a:rPr lang="en-US" dirty="0"/>
              <a:t>Data Mining (SDM) - a </a:t>
            </a:r>
            <a:r>
              <a:rPr lang="en-US" dirty="0" smtClean="0"/>
              <a:t>new term </a:t>
            </a:r>
            <a:r>
              <a:rPr lang="en-US" dirty="0"/>
              <a:t>denoting:</a:t>
            </a:r>
          </a:p>
          <a:p>
            <a:pPr lvl="1" hangingPunct="0"/>
            <a:r>
              <a:rPr lang="en-US" dirty="0" smtClean="0"/>
              <a:t>the </a:t>
            </a:r>
            <a:r>
              <a:rPr lang="en-US" dirty="0"/>
              <a:t>new </a:t>
            </a:r>
            <a:r>
              <a:rPr lang="en-US" dirty="0" smtClean="0"/>
              <a:t>challenge of mining semantically annotated resources, with ontologies used as background knowledge to data mining</a:t>
            </a:r>
            <a:endParaRPr lang="en-US" dirty="0"/>
          </a:p>
          <a:p>
            <a:pPr lvl="1" hangingPunct="0"/>
            <a:r>
              <a:rPr lang="en-US" dirty="0"/>
              <a:t>approaches </a:t>
            </a:r>
            <a:r>
              <a:rPr lang="en-US" dirty="0" smtClean="0"/>
              <a:t>with </a:t>
            </a:r>
            <a:r>
              <a:rPr lang="en-US" dirty="0"/>
              <a:t>which semantic data are </a:t>
            </a:r>
            <a:r>
              <a:rPr lang="en-US" dirty="0" smtClean="0"/>
              <a:t>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Semantic Data </a:t>
            </a:r>
            <a:r>
              <a:rPr lang="en-US" dirty="0" smtClean="0"/>
              <a:t>Mining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ECML/PKDD 2011 Tutorial, Athens</a:t>
            </a:r>
            <a:endParaRPr lang="sl-SI" dirty="0"/>
          </a:p>
        </p:txBody>
      </p:sp>
      <p:sp>
        <p:nvSpPr>
          <p:cNvPr id="5" name="Rounded Rectangle 4"/>
          <p:cNvSpPr/>
          <p:nvPr/>
        </p:nvSpPr>
        <p:spPr>
          <a:xfrm>
            <a:off x="3347864" y="2852936"/>
            <a:ext cx="2448272" cy="1404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Semantic </a:t>
            </a:r>
          </a:p>
          <a:p>
            <a:pPr algn="ctr"/>
            <a:r>
              <a:rPr lang="en-US" sz="2400" dirty="0" smtClean="0"/>
              <a:t>data mining</a:t>
            </a:r>
            <a:endParaRPr lang="sl-SI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11560" y="3140968"/>
            <a:ext cx="1937251" cy="1152128"/>
            <a:chOff x="611560" y="3140968"/>
            <a:chExt cx="1937251" cy="1152128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36290" y="3716238"/>
              <a:ext cx="115212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85800" y="3276600"/>
              <a:ext cx="186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  <a:r>
                <a:rPr lang="en-US" sz="2400" dirty="0" smtClean="0"/>
                <a:t>nnotations,</a:t>
              </a:r>
            </a:p>
            <a:p>
              <a:r>
                <a:rPr lang="en-US" sz="2400" dirty="0" smtClean="0"/>
                <a:t>mappings</a:t>
              </a:r>
              <a:endParaRPr lang="sl-SI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9512" y="1124744"/>
            <a:ext cx="3168353" cy="2430660"/>
            <a:chOff x="179512" y="1124744"/>
            <a:chExt cx="3168353" cy="24306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844824"/>
              <a:ext cx="1428973" cy="99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124744"/>
              <a:ext cx="1428973" cy="99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ounded Rectangle 29"/>
            <p:cNvSpPr/>
            <p:nvPr/>
          </p:nvSpPr>
          <p:spPr>
            <a:xfrm>
              <a:off x="467544" y="1916832"/>
              <a:ext cx="1872208" cy="57606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o</a:t>
              </a:r>
              <a:r>
                <a:rPr lang="sl-SI" sz="2400" dirty="0" err="1" smtClean="0"/>
                <a:t>ntolog</a:t>
              </a:r>
              <a:r>
                <a:rPr lang="en-US" sz="2400" dirty="0" err="1" smtClean="0"/>
                <a:t>ies</a:t>
              </a:r>
              <a:endParaRPr lang="sl-SI" sz="4000" dirty="0"/>
            </a:p>
          </p:txBody>
        </p:sp>
        <p:cxnSp>
          <p:nvCxnSpPr>
            <p:cNvPr id="37" name="Shape 36"/>
            <p:cNvCxnSpPr>
              <a:stCxn id="30" idx="2"/>
              <a:endCxn id="5" idx="1"/>
            </p:cNvCxnSpPr>
            <p:nvPr/>
          </p:nvCxnSpPr>
          <p:spPr>
            <a:xfrm rot="16200000" flipH="1">
              <a:off x="1844502" y="2052042"/>
              <a:ext cx="1062509" cy="194421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5536" y="3555405"/>
            <a:ext cx="2952329" cy="2191152"/>
            <a:chOff x="395536" y="3555405"/>
            <a:chExt cx="2952329" cy="21911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581128"/>
              <a:ext cx="1584176" cy="116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ounded Rectangle 30"/>
            <p:cNvSpPr/>
            <p:nvPr/>
          </p:nvSpPr>
          <p:spPr>
            <a:xfrm>
              <a:off x="611560" y="5085184"/>
              <a:ext cx="1656184" cy="57606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  <a:r>
                <a:rPr lang="en-US" sz="2400" dirty="0" smtClean="0"/>
                <a:t>ata</a:t>
              </a:r>
              <a:endParaRPr lang="sl-SI" sz="4000" dirty="0"/>
            </a:p>
          </p:txBody>
        </p:sp>
        <p:cxnSp>
          <p:nvCxnSpPr>
            <p:cNvPr id="39" name="Shape 38"/>
            <p:cNvCxnSpPr>
              <a:stCxn id="31" idx="0"/>
              <a:endCxn id="5" idx="1"/>
            </p:cNvCxnSpPr>
            <p:nvPr/>
          </p:nvCxnSpPr>
          <p:spPr>
            <a:xfrm rot="5400000" flipH="1" flipV="1">
              <a:off x="1628869" y="3366189"/>
              <a:ext cx="1529779" cy="190821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796136" y="2491333"/>
            <a:ext cx="3312368" cy="2161803"/>
            <a:chOff x="6084168" y="2491333"/>
            <a:chExt cx="3312368" cy="21618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04512" y="2491333"/>
              <a:ext cx="2792024" cy="216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ounded Rectangle 31"/>
            <p:cNvSpPr/>
            <p:nvPr/>
          </p:nvSpPr>
          <p:spPr>
            <a:xfrm>
              <a:off x="6948264" y="3024150"/>
              <a:ext cx="1721768" cy="105409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</a:t>
              </a:r>
              <a:r>
                <a:rPr lang="en-US" sz="2400" dirty="0" smtClean="0"/>
                <a:t>odel</a:t>
              </a:r>
              <a:r>
                <a:rPr lang="en-US" sz="2400" dirty="0"/>
                <a:t>,</a:t>
              </a:r>
              <a:endParaRPr lang="en-US" sz="2400" dirty="0" smtClean="0"/>
            </a:p>
            <a:p>
              <a:pPr algn="ctr"/>
              <a:r>
                <a:rPr lang="en-US" sz="2400" dirty="0"/>
                <a:t>p</a:t>
              </a:r>
              <a:r>
                <a:rPr lang="en-US" sz="2400" dirty="0" smtClean="0"/>
                <a:t>atterns</a:t>
              </a:r>
            </a:p>
          </p:txBody>
        </p:sp>
        <p:cxnSp>
          <p:nvCxnSpPr>
            <p:cNvPr id="43" name="Straight Arrow Connector 42"/>
            <p:cNvCxnSpPr>
              <a:stCxn id="5" idx="3"/>
              <a:endCxn id="32" idx="1"/>
            </p:cNvCxnSpPr>
            <p:nvPr/>
          </p:nvCxnSpPr>
          <p:spPr>
            <a:xfrm flipV="1">
              <a:off x="6084168" y="3551198"/>
              <a:ext cx="864096" cy="42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933A-32A8-4E13-9FB7-61FBCB283F8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914400"/>
            <a:ext cx="859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SDM </a:t>
            </a:r>
            <a:r>
              <a:rPr lang="en-US" sz="2800" dirty="0"/>
              <a:t>task definition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4343400"/>
            <a:ext cx="701188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eaLnBrk="0" hangingPunct="0">
              <a:spcBef>
                <a:spcPct val="20000"/>
              </a:spcBef>
              <a:buSzPct val="75000"/>
            </a:pPr>
            <a:r>
              <a:rPr lang="sl-SI" sz="2400" b="1" dirty="0" err="1"/>
              <a:t>Given</a:t>
            </a:r>
            <a:r>
              <a:rPr lang="sl-SI" sz="2400" b="1" dirty="0"/>
              <a:t>: </a:t>
            </a:r>
            <a:endParaRPr lang="en-US" sz="2400" b="1" dirty="0" smtClean="0"/>
          </a:p>
          <a:p>
            <a:pPr marL="915988" lvl="1" indent="-455613" eaLnBrk="0" hangingPunct="0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en-US" sz="2400" dirty="0">
                <a:latin typeface="+mn-lt"/>
              </a:rPr>
              <a:t>transaction </a:t>
            </a:r>
            <a:r>
              <a:rPr lang="sl-SI" sz="2400" dirty="0" err="1">
                <a:latin typeface="+mn-lt"/>
              </a:rPr>
              <a:t>data</a:t>
            </a:r>
            <a:r>
              <a:rPr lang="sl-SI" sz="2400" dirty="0">
                <a:latin typeface="+mn-lt"/>
              </a:rPr>
              <a:t> table, </a:t>
            </a:r>
            <a:r>
              <a:rPr lang="en-US" sz="2400" dirty="0">
                <a:latin typeface="+mn-lt"/>
              </a:rPr>
              <a:t>relational </a:t>
            </a:r>
            <a:r>
              <a:rPr lang="sl-SI" sz="2400" dirty="0" err="1">
                <a:latin typeface="+mn-lt"/>
              </a:rPr>
              <a:t>database</a:t>
            </a:r>
            <a:r>
              <a:rPr lang="sl-SI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 </a:t>
            </a:r>
            <a:r>
              <a:rPr lang="sl-SI" sz="2400" dirty="0" err="1">
                <a:latin typeface="+mn-lt"/>
              </a:rPr>
              <a:t>text</a:t>
            </a:r>
            <a:r>
              <a:rPr lang="en-US" sz="2400" dirty="0">
                <a:latin typeface="+mn-lt"/>
              </a:rPr>
              <a:t> documents</a:t>
            </a:r>
            <a:r>
              <a:rPr lang="sl-SI" sz="2400" dirty="0">
                <a:latin typeface="+mn-lt"/>
              </a:rPr>
              <a:t>, </a:t>
            </a:r>
            <a:r>
              <a:rPr lang="sl-SI" sz="2400" dirty="0" err="1">
                <a:latin typeface="+mn-lt"/>
              </a:rPr>
              <a:t>Web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pages, …</a:t>
            </a:r>
            <a:endParaRPr lang="en-US" sz="2400" dirty="0">
              <a:latin typeface="+mn-lt"/>
            </a:endParaRPr>
          </a:p>
          <a:p>
            <a:pPr marL="915988" lvl="1" indent="-455613" eaLnBrk="0" hangingPunct="0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en-US" sz="2400" dirty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ne or more domain ontologies</a:t>
            </a:r>
            <a:r>
              <a:rPr lang="sl-SI" sz="2400" dirty="0" smtClean="0">
                <a:latin typeface="+mn-lt"/>
              </a:rPr>
              <a:t> </a:t>
            </a:r>
            <a:endParaRPr lang="sl-SI" sz="2400" dirty="0">
              <a:latin typeface="+mn-lt"/>
            </a:endParaRPr>
          </a:p>
          <a:p>
            <a:pPr marL="449263" lvl="1" eaLnBrk="0" hangingPunct="0">
              <a:spcBef>
                <a:spcPct val="20000"/>
              </a:spcBef>
              <a:buSzPct val="75000"/>
            </a:pPr>
            <a:r>
              <a:rPr lang="sl-SI" sz="2400" b="1" dirty="0" err="1" smtClean="0"/>
              <a:t>Find</a:t>
            </a:r>
            <a:r>
              <a:rPr lang="sl-SI" sz="2400" b="1" dirty="0"/>
              <a:t>: </a:t>
            </a:r>
            <a:r>
              <a:rPr lang="en-US" sz="2400" b="1" dirty="0"/>
              <a:t>  </a:t>
            </a:r>
            <a:r>
              <a:rPr lang="en-US" sz="2400" dirty="0"/>
              <a:t>a</a:t>
            </a:r>
            <a:r>
              <a:rPr lang="sl-SI" sz="2400" dirty="0"/>
              <a:t> </a:t>
            </a:r>
            <a:r>
              <a:rPr lang="en-US" sz="2400" dirty="0"/>
              <a:t>classification </a:t>
            </a:r>
            <a:r>
              <a:rPr lang="sl-SI" sz="2400" dirty="0"/>
              <a:t>model, a set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patterns</a:t>
            </a:r>
            <a:r>
              <a:rPr lang="sl-SI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3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What is Semantic Data Mining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Current Semantic data mining scenario: Mining empirical data with ontologies as background knowledge</a:t>
            </a:r>
          </a:p>
          <a:p>
            <a:pPr lvl="2" hangingPunct="0"/>
            <a:r>
              <a:rPr lang="en-US" dirty="0" smtClean="0"/>
              <a:t>abundant empirical data, but</a:t>
            </a:r>
          </a:p>
          <a:p>
            <a:pPr lvl="2" hangingPunct="0"/>
            <a:r>
              <a:rPr lang="en-US" dirty="0" smtClean="0"/>
              <a:t>scarce background knowledge</a:t>
            </a:r>
          </a:p>
          <a:p>
            <a:r>
              <a:rPr lang="en-US" dirty="0" smtClean="0"/>
              <a:t>Future Semantic data mining scenario:</a:t>
            </a:r>
          </a:p>
          <a:p>
            <a:pPr lvl="1" hangingPunct="0"/>
            <a:r>
              <a:rPr lang="en-US" dirty="0"/>
              <a:t>e</a:t>
            </a:r>
            <a:r>
              <a:rPr lang="en-US" dirty="0" smtClean="0"/>
              <a:t>nvisioning a growing </a:t>
            </a:r>
            <a:r>
              <a:rPr lang="en-US" dirty="0"/>
              <a:t>amount of semantic </a:t>
            </a:r>
            <a:r>
              <a:rPr lang="en-US" dirty="0" smtClean="0"/>
              <a:t>data</a:t>
            </a:r>
          </a:p>
          <a:p>
            <a:pPr lvl="2" hangingPunct="0"/>
            <a:r>
              <a:rPr lang="en-US" dirty="0" smtClean="0"/>
              <a:t>abundance of ontologies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en-US" dirty="0" smtClean="0"/>
              <a:t> semantically </a:t>
            </a:r>
            <a:r>
              <a:rPr lang="sl-SI" dirty="0" smtClean="0"/>
              <a:t>a</a:t>
            </a:r>
            <a:r>
              <a:rPr lang="en-US" dirty="0" smtClean="0"/>
              <a:t>notated </a:t>
            </a:r>
            <a:r>
              <a:rPr lang="en-US" dirty="0"/>
              <a:t>data </a:t>
            </a:r>
            <a:r>
              <a:rPr lang="en-US" dirty="0" smtClean="0"/>
              <a:t>collections</a:t>
            </a:r>
          </a:p>
          <a:p>
            <a:pPr lvl="2" hangingPunct="0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sl-SI" dirty="0" err="1" smtClean="0"/>
              <a:t>Linked</a:t>
            </a:r>
            <a:r>
              <a:rPr lang="sl-SI" dirty="0" smtClean="0"/>
              <a:t> </a:t>
            </a:r>
            <a:r>
              <a:rPr lang="sl-SI" dirty="0" err="1"/>
              <a:t>Data</a:t>
            </a:r>
            <a:r>
              <a:rPr lang="sl-SI" dirty="0"/>
              <a:t> </a:t>
            </a:r>
            <a:endParaRPr lang="en-US" dirty="0" smtClean="0"/>
          </a:p>
          <a:p>
            <a:pPr lvl="3" hangingPunct="0"/>
            <a:r>
              <a:rPr lang="sl-SI" dirty="0" err="1" smtClean="0"/>
              <a:t>over</a:t>
            </a:r>
            <a:r>
              <a:rPr lang="sl-SI" dirty="0" smtClean="0"/>
              <a:t> </a:t>
            </a:r>
            <a:r>
              <a:rPr lang="sl-SI" dirty="0"/>
              <a:t>6 </a:t>
            </a:r>
            <a:r>
              <a:rPr lang="sl-SI" dirty="0" smtClean="0"/>
              <a:t>bil</a:t>
            </a:r>
            <a:r>
              <a:rPr lang="en-US" dirty="0" smtClean="0"/>
              <a:t>l</a:t>
            </a:r>
            <a:r>
              <a:rPr lang="sl-SI" dirty="0" smtClean="0"/>
              <a:t>ion </a:t>
            </a:r>
            <a:r>
              <a:rPr lang="sl-SI" dirty="0"/>
              <a:t>RDF </a:t>
            </a:r>
            <a:r>
              <a:rPr lang="sl-SI" dirty="0" err="1" smtClean="0"/>
              <a:t>triples</a:t>
            </a:r>
            <a:endParaRPr lang="en-US" dirty="0" smtClean="0"/>
          </a:p>
          <a:p>
            <a:pPr lvl="3" hangingPunct="0"/>
            <a:r>
              <a:rPr lang="sl-SI" dirty="0" err="1" smtClean="0"/>
              <a:t>over</a:t>
            </a:r>
            <a:r>
              <a:rPr lang="sl-SI" dirty="0" smtClean="0"/>
              <a:t> </a:t>
            </a:r>
            <a:r>
              <a:rPr lang="sl-SI" dirty="0"/>
              <a:t>148 </a:t>
            </a:r>
            <a:r>
              <a:rPr lang="sl-SI" dirty="0" smtClean="0"/>
              <a:t>mil</a:t>
            </a:r>
            <a:r>
              <a:rPr lang="en-US" dirty="0" smtClean="0"/>
              <a:t>l</a:t>
            </a:r>
            <a:r>
              <a:rPr lang="sl-SI" dirty="0" smtClean="0"/>
              <a:t>ion </a:t>
            </a:r>
            <a:r>
              <a:rPr lang="sl-SI" dirty="0" err="1" smtClean="0"/>
              <a:t>links</a:t>
            </a:r>
            <a:endParaRPr lang="sl-SI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1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16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What is Semantic Data Mining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hangingPunct="0"/>
            <a:r>
              <a:rPr lang="en-US" dirty="0" smtClean="0"/>
              <a:t>We may envision a paradigm shift from </a:t>
            </a:r>
            <a:r>
              <a:rPr lang="en-US" dirty="0"/>
              <a:t>data mining to knowledge </a:t>
            </a:r>
            <a:r>
              <a:rPr lang="en-US" dirty="0" smtClean="0"/>
              <a:t>mining</a:t>
            </a:r>
          </a:p>
          <a:p>
            <a:pPr lvl="0" hangingPunct="0"/>
            <a:r>
              <a:rPr lang="en-US" dirty="0" smtClean="0"/>
              <a:t>The envisioned future </a:t>
            </a:r>
            <a:r>
              <a:rPr lang="en-US" dirty="0"/>
              <a:t>Semantic data mining </a:t>
            </a:r>
            <a:r>
              <a:rPr lang="en-US" dirty="0" smtClean="0"/>
              <a:t>scenario in mining </a:t>
            </a:r>
            <a:r>
              <a:rPr lang="en-US" dirty="0"/>
              <a:t>the Semantic </a:t>
            </a:r>
            <a:r>
              <a:rPr lang="en-US" dirty="0" smtClean="0"/>
              <a:t>Web:</a:t>
            </a:r>
          </a:p>
          <a:p>
            <a:pPr lvl="1" hangingPunct="0"/>
            <a:r>
              <a:rPr lang="en-US" dirty="0" smtClean="0"/>
              <a:t>mining knowledge </a:t>
            </a:r>
            <a:r>
              <a:rPr lang="en-US" dirty="0"/>
              <a:t>encoded in domain </a:t>
            </a:r>
            <a:r>
              <a:rPr lang="en-US" dirty="0" smtClean="0"/>
              <a:t>ontologies,</a:t>
            </a:r>
          </a:p>
          <a:p>
            <a:pPr lvl="1" hangingPunct="0"/>
            <a:r>
              <a:rPr lang="en-US" dirty="0" smtClean="0"/>
              <a:t>constrained </a:t>
            </a:r>
            <a:r>
              <a:rPr lang="en-US" dirty="0"/>
              <a:t>by </a:t>
            </a:r>
            <a:r>
              <a:rPr lang="en-US" dirty="0" smtClean="0"/>
              <a:t>annotated (empirical) data</a:t>
            </a:r>
            <a:r>
              <a:rPr lang="en-US" dirty="0"/>
              <a:t> </a:t>
            </a:r>
            <a:r>
              <a:rPr lang="en-US" dirty="0" smtClean="0"/>
              <a:t>collections.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7" y="3886200"/>
            <a:ext cx="409733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Semantic Data Mining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 eaLnBrk="1" hangingPunct="1"/>
            <a:r>
              <a:rPr lang="en-US" dirty="0"/>
              <a:t>T</a:t>
            </a:r>
            <a:r>
              <a:rPr lang="sl-SI" dirty="0" err="1" smtClean="0"/>
              <a:t>wo</a:t>
            </a:r>
            <a:r>
              <a:rPr lang="sl-SI" dirty="0" smtClean="0"/>
              <a:t> </a:t>
            </a:r>
            <a:r>
              <a:rPr lang="en-US" dirty="0" smtClean="0"/>
              <a:t>different types of semantic resources can be exploited in data mining: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omain ontologies</a:t>
            </a:r>
          </a:p>
          <a:p>
            <a:pPr lvl="2"/>
            <a:r>
              <a:rPr lang="en-US" dirty="0" smtClean="0"/>
              <a:t>U</a:t>
            </a:r>
            <a:r>
              <a:rPr lang="sl-SI" dirty="0" err="1" smtClean="0"/>
              <a:t>sing</a:t>
            </a:r>
            <a:r>
              <a:rPr lang="sl-SI" dirty="0" smtClean="0"/>
              <a:t> </a:t>
            </a:r>
            <a:r>
              <a:rPr lang="en-US" dirty="0" smtClean="0"/>
              <a:t>domain ontologies </a:t>
            </a:r>
            <a:r>
              <a:rPr lang="sl-SI" dirty="0" smtClean="0"/>
              <a:t>as </a:t>
            </a:r>
            <a:r>
              <a:rPr lang="sl-SI" dirty="0" err="1" smtClean="0"/>
              <a:t>background</a:t>
            </a:r>
            <a:r>
              <a:rPr lang="sl-SI" dirty="0" smtClean="0"/>
              <a:t> </a:t>
            </a:r>
            <a:r>
              <a:rPr lang="sl-SI" dirty="0" err="1" smtClean="0"/>
              <a:t>knowledge</a:t>
            </a:r>
            <a:r>
              <a:rPr lang="sl-SI" dirty="0" smtClean="0"/>
              <a:t> </a:t>
            </a:r>
            <a:r>
              <a:rPr lang="en-US" dirty="0" smtClean="0"/>
              <a:t>(BK) </a:t>
            </a:r>
            <a:r>
              <a:rPr lang="sl-SI" dirty="0" err="1" smtClean="0"/>
              <a:t>for</a:t>
            </a:r>
            <a:r>
              <a:rPr lang="en-US" dirty="0" smtClean="0"/>
              <a:t> </a:t>
            </a:r>
            <a:r>
              <a:rPr lang="sl-SI" dirty="0" err="1" smtClean="0"/>
              <a:t>mining</a:t>
            </a:r>
            <a:r>
              <a:rPr lang="en-US" dirty="0" smtClean="0"/>
              <a:t> experimental data – see Part 1 of this tutorial</a:t>
            </a:r>
          </a:p>
          <a:p>
            <a:pPr lvl="2"/>
            <a:r>
              <a:rPr lang="en-US" dirty="0" smtClean="0"/>
              <a:t>Mining OWL ontologies and other annotated resources (DL-learning) – see Part 2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mining ontologies</a:t>
            </a:r>
          </a:p>
          <a:p>
            <a:pPr lvl="2"/>
            <a:r>
              <a:rPr lang="en-US" dirty="0" smtClean="0"/>
              <a:t>Developing and using a data mining ontology for meta-mining of data mining workflows – see Part 3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6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ECML/PKDD 2011 Tutorial, Athens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153A-85F4-4813-8E3A-F9FC353B6CD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/>
          <a:lstStyle/>
          <a:p>
            <a:r>
              <a:rPr lang="en-US" dirty="0"/>
              <a:t>Early work in Semantic subgroup discovery: </a:t>
            </a:r>
            <a:r>
              <a:rPr lang="en-US" dirty="0" smtClean="0"/>
              <a:t>RSD and SEGS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4582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Part 1a of this tutorial (N. </a:t>
            </a:r>
            <a:r>
              <a:rPr lang="en-US" dirty="0" err="1" smtClean="0"/>
              <a:t>Lavrac</a:t>
            </a:r>
            <a:r>
              <a:rPr lang="en-US" dirty="0" smtClean="0"/>
              <a:t>) presents two relational subgroup discovery systems, using domain ontologies as background knowledge in Semantic data mining</a:t>
            </a:r>
          </a:p>
          <a:p>
            <a:pPr marL="904875" lvl="2" indent="-447675">
              <a:lnSpc>
                <a:spcPct val="90000"/>
              </a:lnSpc>
              <a:buSzPct val="90000"/>
            </a:pPr>
            <a:r>
              <a:rPr lang="en-US" dirty="0" smtClean="0">
                <a:ea typeface="+mn-ea"/>
                <a:cs typeface="+mn-cs"/>
              </a:rPr>
              <a:t>General purpose system </a:t>
            </a:r>
            <a:r>
              <a:rPr lang="en-US" b="1" dirty="0" smtClean="0">
                <a:ea typeface="+mn-ea"/>
                <a:cs typeface="+mn-cs"/>
              </a:rPr>
              <a:t>RSD</a:t>
            </a:r>
            <a:r>
              <a:rPr lang="en-US" dirty="0" smtClean="0">
                <a:ea typeface="+mn-ea"/>
                <a:cs typeface="+mn-cs"/>
              </a:rPr>
              <a:t> for </a:t>
            </a:r>
            <a:r>
              <a:rPr lang="en-US" b="1" dirty="0" smtClean="0">
                <a:ea typeface="+mn-ea"/>
                <a:cs typeface="+mn-cs"/>
              </a:rPr>
              <a:t>Relational Subgroup Discovery</a:t>
            </a:r>
            <a:r>
              <a:rPr lang="en-US" dirty="0" smtClean="0">
                <a:ea typeface="+mn-ea"/>
                <a:cs typeface="+mn-cs"/>
              </a:rPr>
              <a:t>, using a </a:t>
            </a:r>
            <a:r>
              <a:rPr lang="en-US" dirty="0" err="1" smtClean="0">
                <a:ea typeface="+mn-ea"/>
                <a:cs typeface="+mn-cs"/>
              </a:rPr>
              <a:t>propositionalization</a:t>
            </a:r>
            <a:r>
              <a:rPr lang="en-US" dirty="0" smtClean="0">
                <a:ea typeface="+mn-ea"/>
                <a:cs typeface="+mn-cs"/>
              </a:rPr>
              <a:t> approach to relational data mining </a:t>
            </a:r>
            <a:r>
              <a:rPr lang="en-US" dirty="0" smtClean="0"/>
              <a:t>(</a:t>
            </a:r>
            <a:r>
              <a:rPr lang="en-US" dirty="0" err="1" smtClean="0"/>
              <a:t>Zelezny</a:t>
            </a:r>
            <a:r>
              <a:rPr lang="en-US" dirty="0" smtClean="0"/>
              <a:t> and </a:t>
            </a:r>
            <a:r>
              <a:rPr lang="en-US" dirty="0" err="1" smtClean="0"/>
              <a:t>Lavrac</a:t>
            </a:r>
            <a:r>
              <a:rPr lang="en-US" dirty="0" smtClean="0"/>
              <a:t>, MLJ 2006) </a:t>
            </a:r>
            <a:endParaRPr lang="en-US" dirty="0" smtClean="0">
              <a:ea typeface="+mn-ea"/>
              <a:cs typeface="+mn-cs"/>
            </a:endParaRPr>
          </a:p>
          <a:p>
            <a:pPr marL="904875" lvl="2" indent="-447675">
              <a:lnSpc>
                <a:spcPct val="90000"/>
              </a:lnSpc>
              <a:buSzPct val="90000"/>
            </a:pPr>
            <a:r>
              <a:rPr lang="en-US" dirty="0" smtClean="0">
                <a:ea typeface="+mn-ea"/>
                <a:cs typeface="+mn-cs"/>
              </a:rPr>
              <a:t>Specialized system </a:t>
            </a:r>
            <a:r>
              <a:rPr lang="en-US" b="1" dirty="0" smtClean="0">
                <a:ea typeface="+mn-ea"/>
                <a:cs typeface="+mn-cs"/>
              </a:rPr>
              <a:t>SEGS</a:t>
            </a:r>
            <a:r>
              <a:rPr lang="en-US" dirty="0" smtClean="0">
                <a:ea typeface="+mn-ea"/>
                <a:cs typeface="+mn-cs"/>
              </a:rPr>
              <a:t> for </a:t>
            </a:r>
            <a:r>
              <a:rPr lang="en-US" b="1" dirty="0" smtClean="0">
                <a:ea typeface="+mn-ea"/>
                <a:cs typeface="+mn-cs"/>
              </a:rPr>
              <a:t>Searching for Enriched Gene Sets</a:t>
            </a:r>
            <a:r>
              <a:rPr lang="en-US" dirty="0" smtClean="0">
                <a:ea typeface="+mn-ea"/>
                <a:cs typeface="+mn-cs"/>
              </a:rPr>
              <a:t>, performing top-down search of rules, formed as conjunctions of ontology terms </a:t>
            </a:r>
            <a:r>
              <a:rPr lang="en-US" dirty="0" smtClean="0"/>
              <a:t>(</a:t>
            </a:r>
            <a:r>
              <a:rPr lang="en-US" dirty="0" err="1" smtClean="0"/>
              <a:t>Trajkovski</a:t>
            </a:r>
            <a:r>
              <a:rPr lang="en-US" dirty="0" smtClean="0"/>
              <a:t> et al., IEEE TSMC 2008, </a:t>
            </a:r>
            <a:r>
              <a:rPr lang="en-US" dirty="0" err="1" smtClean="0"/>
              <a:t>Trajkovski</a:t>
            </a:r>
            <a:r>
              <a:rPr lang="en-US" dirty="0" smtClean="0"/>
              <a:t> et al., JBI 2008)</a:t>
            </a:r>
          </a:p>
          <a:p>
            <a:pPr marL="447675" lvl="1" indent="-447675">
              <a:lnSpc>
                <a:spcPct val="90000"/>
              </a:lnSpc>
              <a:buSzPct val="90000"/>
            </a:pPr>
            <a:r>
              <a:rPr lang="en-US" dirty="0" smtClean="0"/>
              <a:t>Part 1b of this tutorial (A. </a:t>
            </a:r>
            <a:r>
              <a:rPr lang="en-US" dirty="0" err="1"/>
              <a:t>V</a:t>
            </a:r>
            <a:r>
              <a:rPr lang="en-US" dirty="0" err="1" smtClean="0"/>
              <a:t>avpetic</a:t>
            </a:r>
            <a:r>
              <a:rPr lang="en-US" dirty="0" smtClean="0"/>
              <a:t>) presents </a:t>
            </a:r>
            <a:r>
              <a:rPr lang="en-US" b="1" dirty="0" smtClean="0"/>
              <a:t>g-SEGS</a:t>
            </a:r>
            <a:r>
              <a:rPr lang="en-US" dirty="0" smtClean="0"/>
              <a:t> (2010) and </a:t>
            </a:r>
            <a:r>
              <a:rPr lang="en-US" b="1" dirty="0" smtClean="0"/>
              <a:t>SDM-Aleph</a:t>
            </a:r>
            <a:r>
              <a:rPr lang="en-US" dirty="0" smtClean="0"/>
              <a:t> (2011) by a demo/video</a:t>
            </a:r>
          </a:p>
          <a:p>
            <a:pPr marL="447675" lvl="1" indent="-447675">
              <a:lnSpc>
                <a:spcPct val="90000"/>
              </a:lnSpc>
              <a:buSzPct val="90000"/>
            </a:pPr>
            <a:endParaRPr lang="en-US" dirty="0" smtClean="0"/>
          </a:p>
          <a:p>
            <a:pPr marL="904875" lvl="2" indent="-447675">
              <a:lnSpc>
                <a:spcPct val="90000"/>
              </a:lnSpc>
              <a:buSzPct val="90000"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610600" cy="569912"/>
          </a:xfrm>
        </p:spPr>
        <p:txBody>
          <a:bodyPr/>
          <a:lstStyle/>
          <a:p>
            <a:r>
              <a:rPr lang="en-US" dirty="0" smtClean="0"/>
              <a:t>RSD: </a:t>
            </a:r>
            <a:r>
              <a:rPr lang="en-US" dirty="0" err="1" smtClean="0"/>
              <a:t>Propositionalization</a:t>
            </a:r>
            <a:r>
              <a:rPr lang="en-US" dirty="0" smtClean="0"/>
              <a:t> approach to relational data mining </a:t>
            </a:r>
            <a:endParaRPr lang="en-GB" sz="3600" dirty="0"/>
          </a:p>
        </p:txBody>
      </p:sp>
      <p:sp>
        <p:nvSpPr>
          <p:cNvPr id="1106947" name="AutoShape 3"/>
          <p:cNvSpPr>
            <a:spLocks noChangeArrowheads="1"/>
          </p:cNvSpPr>
          <p:nvPr/>
        </p:nvSpPr>
        <p:spPr bwMode="auto">
          <a:xfrm rot="16200000">
            <a:off x="4179094" y="870744"/>
            <a:ext cx="1219200" cy="3024188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Propositionalization</a:t>
            </a:r>
            <a:endParaRPr kumimoji="1"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069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63663"/>
            <a:ext cx="296545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376488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951" name="Text Box 7"/>
          <p:cNvSpPr txBox="1">
            <a:spLocks noChangeArrowheads="1"/>
          </p:cNvSpPr>
          <p:nvPr/>
        </p:nvSpPr>
        <p:spPr bwMode="auto">
          <a:xfrm>
            <a:off x="4035425" y="1524000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Step 1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ECML/PKDD 2011 Tutorial, Athens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ECML/PKDD 2011 Tutorial, Athens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overview 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</a:rPr>
              <a:t>Part 1: Introduction to S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emantic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ata </a:t>
            </a:r>
            <a:r>
              <a:rPr lang="en-US" dirty="0" smtClean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ining (SDM)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Nada </a:t>
            </a:r>
            <a:r>
              <a:rPr lang="en-US" dirty="0" err="1"/>
              <a:t>Lavrac</a:t>
            </a:r>
            <a:r>
              <a:rPr lang="en-US" dirty="0"/>
              <a:t>, </a:t>
            </a:r>
            <a:r>
              <a:rPr lang="en-US" dirty="0" err="1"/>
              <a:t>Anz</a:t>
            </a:r>
            <a:r>
              <a:rPr lang="sl-SI" dirty="0"/>
              <a:t>e </a:t>
            </a:r>
            <a:r>
              <a:rPr lang="sl-SI" dirty="0" err="1"/>
              <a:t>Vavpeti</a:t>
            </a:r>
            <a:r>
              <a:rPr lang="en-US" dirty="0"/>
              <a:t>c 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Jozef</a:t>
            </a:r>
            <a:r>
              <a:rPr lang="en-US" dirty="0" smtClean="0"/>
              <a:t> Stefan Institute, Ljubljana, Slovenia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</a:rPr>
              <a:t>Part </a:t>
            </a:r>
            <a:r>
              <a:rPr lang="en-US" dirty="0">
                <a:solidFill>
                  <a:srgbClr val="0070C0"/>
                </a:solidFill>
              </a:rPr>
              <a:t>2: Learning from </a:t>
            </a:r>
            <a:r>
              <a:rPr lang="en-US" dirty="0" smtClean="0">
                <a:solidFill>
                  <a:srgbClr val="0070C0"/>
                </a:solidFill>
              </a:rPr>
              <a:t>Description Logics </a:t>
            </a:r>
            <a:r>
              <a:rPr lang="en-US" dirty="0">
                <a:solidFill>
                  <a:srgbClr val="0070C0"/>
                </a:solidFill>
              </a:rPr>
              <a:t>(DL‑learning)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           </a:t>
            </a:r>
            <a:r>
              <a:rPr lang="en-US" dirty="0" err="1"/>
              <a:t>Agnieszka</a:t>
            </a:r>
            <a:r>
              <a:rPr lang="en-US" dirty="0"/>
              <a:t>  </a:t>
            </a:r>
            <a:r>
              <a:rPr lang="en-US" dirty="0" err="1"/>
              <a:t>Lawrynowicz</a:t>
            </a:r>
            <a:r>
              <a:rPr lang="en-US" dirty="0"/>
              <a:t>, </a:t>
            </a:r>
            <a:r>
              <a:rPr lang="en-US" dirty="0" err="1"/>
              <a:t>Jedrzej</a:t>
            </a:r>
            <a:r>
              <a:rPr lang="en-US" dirty="0"/>
              <a:t> </a:t>
            </a:r>
            <a:r>
              <a:rPr lang="en-US" dirty="0" err="1"/>
              <a:t>Potoniec</a:t>
            </a:r>
            <a:r>
              <a:rPr lang="en-US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Poznan University of Technology, Poznan, Poland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</a:rPr>
              <a:t>Part 3: Semantic meta-mining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Melanie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Hilario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Alexandros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Kalousis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University of Geneva, Geneva, Switzerland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3712"/>
          </a:xfrm>
        </p:spPr>
        <p:txBody>
          <a:bodyPr/>
          <a:lstStyle/>
          <a:p>
            <a:r>
              <a:rPr lang="en-US" dirty="0" smtClean="0"/>
              <a:t>RSD: </a:t>
            </a:r>
            <a:r>
              <a:rPr lang="en-US" dirty="0" err="1" smtClean="0"/>
              <a:t>Propositionalization</a:t>
            </a:r>
            <a:r>
              <a:rPr lang="en-US" dirty="0" smtClean="0"/>
              <a:t> </a:t>
            </a:r>
            <a:r>
              <a:rPr lang="en-US" dirty="0"/>
              <a:t>approach to data </a:t>
            </a:r>
            <a:r>
              <a:rPr lang="en-US" dirty="0" smtClean="0"/>
              <a:t>mining</a:t>
            </a:r>
            <a:endParaRPr lang="en-GB" dirty="0"/>
          </a:p>
        </p:txBody>
      </p:sp>
      <p:sp>
        <p:nvSpPr>
          <p:cNvPr id="1107971" name="AutoShape 3"/>
          <p:cNvSpPr>
            <a:spLocks noChangeArrowheads="1"/>
          </p:cNvSpPr>
          <p:nvPr/>
        </p:nvSpPr>
        <p:spPr bwMode="auto">
          <a:xfrm rot="16200000">
            <a:off x="4179094" y="870744"/>
            <a:ext cx="1219200" cy="3024188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Propositionalization</a:t>
            </a:r>
            <a:endParaRPr kumimoji="1"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0798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63663"/>
            <a:ext cx="296545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9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376488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88" name="Text Box 20"/>
          <p:cNvSpPr txBox="1">
            <a:spLocks noChangeArrowheads="1"/>
          </p:cNvSpPr>
          <p:nvPr/>
        </p:nvSpPr>
        <p:spPr bwMode="auto">
          <a:xfrm>
            <a:off x="4035425" y="1524000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Step 1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2990671"/>
            <a:ext cx="3371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hangingPunct="0">
              <a:buAutoNum type="arabicPeriod"/>
            </a:pPr>
            <a:r>
              <a:rPr lang="en-US" dirty="0" smtClean="0"/>
              <a:t>constructing relational features</a:t>
            </a:r>
          </a:p>
          <a:p>
            <a:pPr marL="800100" lvl="1" indent="-342900" hangingPunct="0">
              <a:buAutoNum type="arabicPeriod"/>
            </a:pPr>
            <a:r>
              <a:rPr lang="en-US" dirty="0" smtClean="0"/>
              <a:t>constructing a propositional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3712"/>
          </a:xfrm>
        </p:spPr>
        <p:txBody>
          <a:bodyPr/>
          <a:lstStyle/>
          <a:p>
            <a:r>
              <a:rPr lang="en-US" dirty="0" smtClean="0"/>
              <a:t>RSD: </a:t>
            </a:r>
            <a:r>
              <a:rPr lang="en-US" dirty="0" err="1" smtClean="0"/>
              <a:t>Propositionalization</a:t>
            </a:r>
            <a:r>
              <a:rPr lang="en-US" dirty="0" smtClean="0"/>
              <a:t> </a:t>
            </a:r>
            <a:r>
              <a:rPr lang="en-US" dirty="0"/>
              <a:t>approach to data </a:t>
            </a:r>
            <a:r>
              <a:rPr lang="en-US" dirty="0" smtClean="0"/>
              <a:t>mining </a:t>
            </a:r>
            <a:endParaRPr lang="en-GB" dirty="0"/>
          </a:p>
        </p:txBody>
      </p:sp>
      <p:sp>
        <p:nvSpPr>
          <p:cNvPr id="1107971" name="AutoShape 3"/>
          <p:cNvSpPr>
            <a:spLocks noChangeArrowheads="1"/>
          </p:cNvSpPr>
          <p:nvPr/>
        </p:nvSpPr>
        <p:spPr bwMode="auto">
          <a:xfrm rot="16200000">
            <a:off x="4179094" y="870744"/>
            <a:ext cx="1219200" cy="3024188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Propositionalization</a:t>
            </a:r>
            <a:endParaRPr kumimoji="1"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107972" name="Group 4"/>
          <p:cNvGrpSpPr>
            <a:grpSpLocks/>
          </p:cNvGrpSpPr>
          <p:nvPr/>
        </p:nvGrpSpPr>
        <p:grpSpPr bwMode="auto">
          <a:xfrm>
            <a:off x="7308850" y="4868863"/>
            <a:ext cx="933450" cy="1143000"/>
            <a:chOff x="4124" y="2480"/>
            <a:chExt cx="408" cy="251"/>
          </a:xfrm>
        </p:grpSpPr>
        <p:sp>
          <p:nvSpPr>
            <p:cNvPr id="1107973" name="Rectangle 5"/>
            <p:cNvSpPr>
              <a:spLocks noChangeArrowheads="1"/>
            </p:cNvSpPr>
            <p:nvPr/>
          </p:nvSpPr>
          <p:spPr bwMode="auto"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74" name="Rectangle 6"/>
            <p:cNvSpPr>
              <a:spLocks noChangeArrowheads="1"/>
            </p:cNvSpPr>
            <p:nvPr/>
          </p:nvSpPr>
          <p:spPr bwMode="auto"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75" name="Rectangle 7"/>
            <p:cNvSpPr>
              <a:spLocks noChangeArrowheads="1"/>
            </p:cNvSpPr>
            <p:nvPr/>
          </p:nvSpPr>
          <p:spPr bwMode="auto"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76" name="Rectangle 8"/>
            <p:cNvSpPr>
              <a:spLocks noChangeArrowheads="1"/>
            </p:cNvSpPr>
            <p:nvPr/>
          </p:nvSpPr>
          <p:spPr bwMode="auto"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77" name="Rectangle 9"/>
            <p:cNvSpPr>
              <a:spLocks noChangeArrowheads="1"/>
            </p:cNvSpPr>
            <p:nvPr/>
          </p:nvSpPr>
          <p:spPr bwMode="auto"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78" name="Line 10"/>
            <p:cNvSpPr>
              <a:spLocks noChangeShapeType="1"/>
            </p:cNvSpPr>
            <p:nvPr/>
          </p:nvSpPr>
          <p:spPr bwMode="auto">
            <a:xfrm flipH="1">
              <a:off x="4184" y="2504"/>
              <a:ext cx="84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79" name="Line 11"/>
            <p:cNvSpPr>
              <a:spLocks noChangeShapeType="1"/>
            </p:cNvSpPr>
            <p:nvPr/>
          </p:nvSpPr>
          <p:spPr bwMode="auto">
            <a:xfrm>
              <a:off x="4280" y="2504"/>
              <a:ext cx="92" cy="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80" name="Line 12"/>
            <p:cNvSpPr>
              <a:spLocks noChangeShapeType="1"/>
            </p:cNvSpPr>
            <p:nvPr/>
          </p:nvSpPr>
          <p:spPr bwMode="auto">
            <a:xfrm flipH="1">
              <a:off x="4292" y="2600"/>
              <a:ext cx="68" cy="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81" name="Line 13"/>
            <p:cNvSpPr>
              <a:spLocks noChangeShapeType="1"/>
            </p:cNvSpPr>
            <p:nvPr/>
          </p:nvSpPr>
          <p:spPr bwMode="auto">
            <a:xfrm>
              <a:off x="4392" y="2600"/>
              <a:ext cx="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7982" name="Rectangle 14"/>
          <p:cNvSpPr>
            <a:spLocks noChangeArrowheads="1"/>
          </p:cNvSpPr>
          <p:nvPr/>
        </p:nvSpPr>
        <p:spPr bwMode="white">
          <a:xfrm>
            <a:off x="6951663" y="6211888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sl-SI" sz="1800">
                <a:solidFill>
                  <a:srgbClr val="000000"/>
                </a:solidFill>
                <a:latin typeface="Arial Narrow" pitchFamily="34" charset="0"/>
              </a:rPr>
              <a:t>model, patterns, …</a:t>
            </a:r>
          </a:p>
        </p:txBody>
      </p:sp>
      <p:pic>
        <p:nvPicPr>
          <p:cNvPr id="110798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63663"/>
            <a:ext cx="296545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7984" name="AutoShape 16"/>
          <p:cNvSpPr>
            <a:spLocks noChangeArrowheads="1"/>
          </p:cNvSpPr>
          <p:nvPr/>
        </p:nvSpPr>
        <p:spPr bwMode="auto">
          <a:xfrm rot="16200000">
            <a:off x="4250532" y="3894931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Data Mining</a:t>
            </a:r>
            <a:endParaRPr kumimoji="1"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079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376488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9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2963"/>
            <a:ext cx="2376487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88" name="Text Box 20"/>
          <p:cNvSpPr txBox="1">
            <a:spLocks noChangeArrowheads="1"/>
          </p:cNvSpPr>
          <p:nvPr/>
        </p:nvSpPr>
        <p:spPr bwMode="auto">
          <a:xfrm>
            <a:off x="4035425" y="1524000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Step 1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1107989" name="Text Box 21"/>
          <p:cNvSpPr txBox="1">
            <a:spLocks noChangeArrowheads="1"/>
          </p:cNvSpPr>
          <p:nvPr/>
        </p:nvSpPr>
        <p:spPr bwMode="auto">
          <a:xfrm>
            <a:off x="4140200" y="4616450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Step 2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2990671"/>
            <a:ext cx="3371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hangingPunct="0">
              <a:buAutoNum type="arabicPeriod"/>
            </a:pPr>
            <a:r>
              <a:rPr lang="en-US" dirty="0" smtClean="0"/>
              <a:t>constructing relational features</a:t>
            </a:r>
          </a:p>
          <a:p>
            <a:pPr marL="800100" lvl="1" indent="-342900" hangingPunct="0">
              <a:buAutoNum type="arabicPeriod"/>
            </a:pPr>
            <a:r>
              <a:rPr lang="en-US" dirty="0" smtClean="0"/>
              <a:t>constructing  a propositional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3712"/>
          </a:xfrm>
        </p:spPr>
        <p:txBody>
          <a:bodyPr/>
          <a:lstStyle/>
          <a:p>
            <a:r>
              <a:rPr lang="en-US" dirty="0" smtClean="0"/>
              <a:t>Relational subgroup discovery with RSD</a:t>
            </a:r>
            <a:endParaRPr lang="en-GB" dirty="0"/>
          </a:p>
        </p:txBody>
      </p:sp>
      <p:sp>
        <p:nvSpPr>
          <p:cNvPr id="1107971" name="AutoShape 3"/>
          <p:cNvSpPr>
            <a:spLocks noChangeArrowheads="1"/>
          </p:cNvSpPr>
          <p:nvPr/>
        </p:nvSpPr>
        <p:spPr bwMode="auto">
          <a:xfrm rot="16200000">
            <a:off x="4179094" y="870744"/>
            <a:ext cx="1219200" cy="3024188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Propositionalization</a:t>
            </a:r>
            <a:endParaRPr kumimoji="1"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07982" name="Rectangle 14"/>
          <p:cNvSpPr>
            <a:spLocks noChangeArrowheads="1"/>
          </p:cNvSpPr>
          <p:nvPr/>
        </p:nvSpPr>
        <p:spPr bwMode="white">
          <a:xfrm>
            <a:off x="6115053" y="6211888"/>
            <a:ext cx="27050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atterns (s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et of rules)</a:t>
            </a:r>
            <a:endParaRPr lang="sl-SI" sz="1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10798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63663"/>
            <a:ext cx="296545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7984" name="AutoShape 16"/>
          <p:cNvSpPr>
            <a:spLocks noChangeArrowheads="1"/>
          </p:cNvSpPr>
          <p:nvPr/>
        </p:nvSpPr>
        <p:spPr bwMode="auto">
          <a:xfrm rot="16200000">
            <a:off x="4250532" y="3894931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Subgroup discovery</a:t>
            </a:r>
            <a:endParaRPr kumimoji="1"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079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376488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9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2963"/>
            <a:ext cx="2376487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88" name="Text Box 20"/>
          <p:cNvSpPr txBox="1">
            <a:spLocks noChangeArrowheads="1"/>
          </p:cNvSpPr>
          <p:nvPr/>
        </p:nvSpPr>
        <p:spPr bwMode="auto">
          <a:xfrm>
            <a:off x="4035425" y="1524000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Step 1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1107989" name="Text Box 21"/>
          <p:cNvSpPr txBox="1">
            <a:spLocks noChangeArrowheads="1"/>
          </p:cNvSpPr>
          <p:nvPr/>
        </p:nvSpPr>
        <p:spPr bwMode="auto">
          <a:xfrm>
            <a:off x="4140200" y="4616450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Step 2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ECML/PKDD 2011 Tutorial, Athens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2990671"/>
            <a:ext cx="3371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hangingPunct="0">
              <a:buAutoNum type="arabicPeriod"/>
            </a:pPr>
            <a:r>
              <a:rPr lang="en-US" dirty="0" smtClean="0"/>
              <a:t>constructing relational features</a:t>
            </a:r>
          </a:p>
          <a:p>
            <a:pPr marL="800100" lvl="1" indent="-342900" hangingPunct="0">
              <a:buAutoNum type="arabicPeriod"/>
            </a:pPr>
            <a:r>
              <a:rPr lang="en-US" dirty="0" smtClean="0"/>
              <a:t>constructing  a propositional table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2605" y="4495800"/>
            <a:ext cx="259519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1E4D4BD-4102-4437-B68B-1C558CF0FEDE}" type="slidenum">
              <a:rPr lang="en-US">
                <a:solidFill>
                  <a:srgbClr val="FFFFFF"/>
                </a:solidFill>
              </a:rPr>
              <a:pPr algn="ctr" eaLnBrk="1" hangingPunct="1"/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86800" cy="762000"/>
          </a:xfrm>
        </p:spPr>
        <p:txBody>
          <a:bodyPr/>
          <a:lstStyle/>
          <a:p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RSD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2116138" y="1801813"/>
            <a:ext cx="6877050" cy="5083175"/>
            <a:chOff x="816" y="240"/>
            <a:chExt cx="4788" cy="3684"/>
          </a:xfrm>
        </p:grpSpPr>
        <p:grpSp>
          <p:nvGrpSpPr>
            <p:cNvPr id="9223" name="Group 4"/>
            <p:cNvGrpSpPr>
              <a:grpSpLocks/>
            </p:cNvGrpSpPr>
            <p:nvPr/>
          </p:nvGrpSpPr>
          <p:grpSpPr bwMode="auto">
            <a:xfrm>
              <a:off x="816" y="240"/>
              <a:ext cx="4788" cy="3684"/>
              <a:chOff x="816" y="240"/>
              <a:chExt cx="4788" cy="3684"/>
            </a:xfrm>
          </p:grpSpPr>
          <p:pic>
            <p:nvPicPr>
              <p:cNvPr id="922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06" r="1758"/>
              <a:stretch>
                <a:fillRect/>
              </a:stretch>
            </p:blipFill>
            <p:spPr bwMode="auto">
              <a:xfrm>
                <a:off x="1642" y="240"/>
                <a:ext cx="3954" cy="2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" r="1563" b="21875"/>
              <a:stretch>
                <a:fillRect/>
              </a:stretch>
            </p:blipFill>
            <p:spPr bwMode="auto">
              <a:xfrm>
                <a:off x="1642" y="1706"/>
                <a:ext cx="3962" cy="2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8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855" r="24435" b="2605"/>
              <a:stretch>
                <a:fillRect/>
              </a:stretch>
            </p:blipFill>
            <p:spPr bwMode="auto">
              <a:xfrm>
                <a:off x="816" y="1174"/>
                <a:ext cx="3042" cy="2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16" y="3456"/>
              <a:ext cx="942" cy="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816" y="240"/>
              <a:ext cx="1008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525463" y="2319338"/>
            <a:ext cx="4046537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lang="en-US" b="1" dirty="0">
                <a:solidFill>
                  <a:srgbClr val="FFC000"/>
                </a:solidFill>
              </a:rPr>
              <a:t>Gene </a:t>
            </a:r>
            <a:r>
              <a:rPr lang="en-US" b="1" dirty="0" err="1">
                <a:solidFill>
                  <a:srgbClr val="FFC000"/>
                </a:solidFill>
              </a:rPr>
              <a:t>Ontolog</a:t>
            </a:r>
            <a:r>
              <a:rPr lang="sl-SI" b="1" dirty="0">
                <a:solidFill>
                  <a:srgbClr val="FFC000"/>
                </a:solidFill>
              </a:rPr>
              <a:t>y</a:t>
            </a:r>
            <a:r>
              <a:rPr kumimoji="1" lang="en-US" dirty="0"/>
              <a:t> </a:t>
            </a:r>
            <a:endParaRPr kumimoji="1" lang="sl-SI" dirty="0"/>
          </a:p>
          <a:p>
            <a:pPr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b="1" dirty="0" smtClean="0"/>
              <a:t>12,093 </a:t>
            </a:r>
            <a:r>
              <a:rPr kumimoji="1" lang="en-US" b="1" dirty="0"/>
              <a:t>biological process</a:t>
            </a:r>
            <a:br>
              <a:rPr kumimoji="1" lang="en-US" b="1" dirty="0"/>
            </a:br>
            <a:r>
              <a:rPr kumimoji="1" lang="en-US" b="1" dirty="0"/>
              <a:t> </a:t>
            </a:r>
            <a:r>
              <a:rPr kumimoji="1" lang="en-US" b="1" dirty="0" smtClean="0"/>
              <a:t> 1,812 </a:t>
            </a:r>
            <a:r>
              <a:rPr kumimoji="1" lang="en-US" b="1" dirty="0"/>
              <a:t>cellular components</a:t>
            </a:r>
            <a:br>
              <a:rPr kumimoji="1" lang="en-US" b="1" dirty="0"/>
            </a:br>
            <a:r>
              <a:rPr kumimoji="1" lang="en-US" b="1" dirty="0" smtClean="0"/>
              <a:t>  7,459 </a:t>
            </a:r>
            <a:r>
              <a:rPr kumimoji="1" lang="en-US" b="1" dirty="0"/>
              <a:t>molecular functions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39750" y="5105400"/>
            <a:ext cx="258445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sl-SI" b="1" dirty="0" err="1">
                <a:solidFill>
                  <a:srgbClr val="FFC000"/>
                </a:solidFill>
              </a:rPr>
              <a:t>Joint</a:t>
            </a:r>
            <a:r>
              <a:rPr kumimoji="1" lang="sl-SI" b="1" dirty="0">
                <a:solidFill>
                  <a:srgbClr val="FFC000"/>
                </a:solidFill>
              </a:rPr>
              <a:t> </a:t>
            </a:r>
            <a:r>
              <a:rPr kumimoji="1" lang="sl-SI" b="1" dirty="0" err="1">
                <a:solidFill>
                  <a:srgbClr val="FFC000"/>
                </a:solidFill>
              </a:rPr>
              <a:t>work</a:t>
            </a:r>
            <a:r>
              <a:rPr kumimoji="1" lang="sl-SI" b="1" dirty="0">
                <a:solidFill>
                  <a:srgbClr val="FFC000"/>
                </a:solidFill>
              </a:rPr>
              <a:t> </a:t>
            </a:r>
            <a:r>
              <a:rPr kumimoji="1" lang="sl-SI" b="1" dirty="0" err="1" smtClean="0">
                <a:solidFill>
                  <a:srgbClr val="FFC000"/>
                </a:solidFill>
              </a:rPr>
              <a:t>with</a:t>
            </a:r>
            <a:r>
              <a:rPr kumimoji="1" lang="en-US" b="1" dirty="0">
                <a:solidFill>
                  <a:srgbClr val="FFC000"/>
                </a:solidFill>
              </a:rPr>
              <a:t> </a:t>
            </a:r>
            <a:r>
              <a:rPr kumimoji="1" lang="sl-SI" b="1" dirty="0" smtClean="0">
                <a:solidFill>
                  <a:srgbClr val="FFC000"/>
                </a:solidFill>
              </a:rPr>
              <a:t>F</a:t>
            </a:r>
            <a:r>
              <a:rPr kumimoji="1" lang="en-US" b="1" dirty="0" smtClean="0">
                <a:solidFill>
                  <a:srgbClr val="FFC000"/>
                </a:solidFill>
              </a:rPr>
              <a:t>.</a:t>
            </a:r>
            <a:r>
              <a:rPr kumimoji="1" lang="sl-SI" b="1" dirty="0" smtClean="0">
                <a:solidFill>
                  <a:srgbClr val="FFC000"/>
                </a:solidFill>
              </a:rPr>
              <a:t> </a:t>
            </a:r>
            <a:r>
              <a:rPr kumimoji="1" lang="sl-SI" b="1" dirty="0" err="1" smtClean="0">
                <a:solidFill>
                  <a:srgbClr val="FFC000"/>
                </a:solidFill>
              </a:rPr>
              <a:t>Zelezny</a:t>
            </a:r>
            <a:r>
              <a:rPr kumimoji="1" lang="en-US" b="1" dirty="0" smtClean="0">
                <a:solidFill>
                  <a:srgbClr val="FFC000"/>
                </a:solidFill>
              </a:rPr>
              <a:t>, I. </a:t>
            </a:r>
            <a:r>
              <a:rPr kumimoji="1" lang="en-US" b="1" dirty="0" err="1" smtClean="0">
                <a:solidFill>
                  <a:srgbClr val="FFC000"/>
                </a:solidFill>
              </a:rPr>
              <a:t>Trajkovski</a:t>
            </a:r>
            <a:r>
              <a:rPr kumimoji="1" lang="en-US" b="1" dirty="0" smtClean="0">
                <a:solidFill>
                  <a:srgbClr val="FFC000"/>
                </a:solidFill>
              </a:rPr>
              <a:t> </a:t>
            </a:r>
            <a:r>
              <a:rPr kumimoji="1" lang="en-US" b="1" dirty="0">
                <a:solidFill>
                  <a:srgbClr val="FFC000"/>
                </a:solidFill>
              </a:rPr>
              <a:t>and </a:t>
            </a:r>
            <a:r>
              <a:rPr kumimoji="1" lang="en-US" b="1" dirty="0" smtClean="0">
                <a:solidFill>
                  <a:srgbClr val="FFC000"/>
                </a:solidFill>
              </a:rPr>
              <a:t>J. </a:t>
            </a:r>
            <a:r>
              <a:rPr kumimoji="1" lang="en-US" b="1" dirty="0" err="1" smtClean="0">
                <a:solidFill>
                  <a:srgbClr val="FFC000"/>
                </a:solidFill>
              </a:rPr>
              <a:t>Tolar</a:t>
            </a:r>
            <a:r>
              <a:rPr kumimoji="1" lang="en-US" b="1" dirty="0" smtClean="0">
                <a:solidFill>
                  <a:srgbClr val="FFC0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lang="en-US" dirty="0" smtClean="0"/>
              <a:t>(Biomed</a:t>
            </a:r>
            <a:r>
              <a:rPr lang="en-US" dirty="0"/>
              <a:t>, 2006) </a:t>
            </a:r>
            <a:endParaRPr kumimoji="1" lang="sl-SI" b="1" dirty="0">
              <a:solidFill>
                <a:srgbClr val="FFC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</a:t>
            </a:r>
            <a:r>
              <a:rPr lang="sl-SI" sz="2400" dirty="0" err="1" smtClean="0"/>
              <a:t>sing</a:t>
            </a:r>
            <a:r>
              <a:rPr lang="en-US" sz="2400" dirty="0" smtClean="0"/>
              <a:t> GO as background knowledge </a:t>
            </a:r>
            <a:r>
              <a:rPr lang="en-US" sz="2400" dirty="0"/>
              <a:t>in DNA </a:t>
            </a:r>
            <a:r>
              <a:rPr lang="en-US" sz="2400" dirty="0" smtClean="0"/>
              <a:t>microarray </a:t>
            </a:r>
            <a:r>
              <a:rPr lang="en-US" sz="2400" dirty="0"/>
              <a:t>d</a:t>
            </a:r>
            <a:r>
              <a:rPr lang="en-US" sz="2400" dirty="0" smtClean="0"/>
              <a:t>ata </a:t>
            </a:r>
            <a:r>
              <a:rPr lang="en-US" sz="2400" dirty="0"/>
              <a:t>a</a:t>
            </a:r>
            <a:r>
              <a:rPr lang="en-US" sz="2400" dirty="0" smtClean="0"/>
              <a:t>nalysis </a:t>
            </a:r>
            <a:r>
              <a:rPr lang="en-US" sz="2400" dirty="0"/>
              <a:t>with </a:t>
            </a:r>
            <a:r>
              <a:rPr lang="en-US" sz="2400" dirty="0" smtClean="0"/>
              <a:t>relational subgroup discovery system RSD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659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8686800" cy="639762"/>
          </a:xfrm>
        </p:spPr>
        <p:txBody>
          <a:bodyPr/>
          <a:lstStyle/>
          <a:p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RSD</a:t>
            </a:r>
            <a:endParaRPr lang="en-US" sz="3200" dirty="0"/>
          </a:p>
        </p:txBody>
      </p:sp>
      <p:grpSp>
        <p:nvGrpSpPr>
          <p:cNvPr id="882691" name="Group 3"/>
          <p:cNvGrpSpPr>
            <a:grpSpLocks/>
          </p:cNvGrpSpPr>
          <p:nvPr/>
        </p:nvGrpSpPr>
        <p:grpSpPr bwMode="auto">
          <a:xfrm>
            <a:off x="2116138" y="1447800"/>
            <a:ext cx="6877050" cy="5083175"/>
            <a:chOff x="816" y="240"/>
            <a:chExt cx="4788" cy="3684"/>
          </a:xfrm>
        </p:grpSpPr>
        <p:grpSp>
          <p:nvGrpSpPr>
            <p:cNvPr id="882692" name="Group 4"/>
            <p:cNvGrpSpPr>
              <a:grpSpLocks/>
            </p:cNvGrpSpPr>
            <p:nvPr/>
          </p:nvGrpSpPr>
          <p:grpSpPr bwMode="auto">
            <a:xfrm>
              <a:off x="816" y="240"/>
              <a:ext cx="4788" cy="3684"/>
              <a:chOff x="816" y="240"/>
              <a:chExt cx="4788" cy="3684"/>
            </a:xfrm>
          </p:grpSpPr>
          <p:pic>
            <p:nvPicPr>
              <p:cNvPr id="88269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06" r="1758"/>
              <a:stretch>
                <a:fillRect/>
              </a:stretch>
            </p:blipFill>
            <p:spPr bwMode="auto">
              <a:xfrm>
                <a:off x="1642" y="240"/>
                <a:ext cx="3954" cy="2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8269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" r="1563" b="21875"/>
              <a:stretch>
                <a:fillRect/>
              </a:stretch>
            </p:blipFill>
            <p:spPr bwMode="auto">
              <a:xfrm>
                <a:off x="1642" y="1706"/>
                <a:ext cx="3962" cy="2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8269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855" r="24435" b="2605"/>
              <a:stretch>
                <a:fillRect/>
              </a:stretch>
            </p:blipFill>
            <p:spPr bwMode="auto">
              <a:xfrm>
                <a:off x="816" y="1174"/>
                <a:ext cx="3042" cy="2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82696" name="Rectangle 8"/>
            <p:cNvSpPr>
              <a:spLocks noChangeArrowheads="1"/>
            </p:cNvSpPr>
            <p:nvPr/>
          </p:nvSpPr>
          <p:spPr bwMode="auto">
            <a:xfrm>
              <a:off x="816" y="3456"/>
              <a:ext cx="942" cy="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sz="2400">
                <a:solidFill>
                  <a:srgbClr val="000099"/>
                </a:solidFill>
              </a:endParaRPr>
            </a:p>
          </p:txBody>
        </p:sp>
        <p:sp>
          <p:nvSpPr>
            <p:cNvPr id="882697" name="Rectangle 9"/>
            <p:cNvSpPr>
              <a:spLocks noChangeArrowheads="1"/>
            </p:cNvSpPr>
            <p:nvPr/>
          </p:nvSpPr>
          <p:spPr bwMode="auto">
            <a:xfrm>
              <a:off x="816" y="240"/>
              <a:ext cx="1008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2698" name="Text Box 10"/>
          <p:cNvSpPr txBox="1">
            <a:spLocks noChangeArrowheads="1"/>
          </p:cNvSpPr>
          <p:nvPr/>
        </p:nvSpPr>
        <p:spPr bwMode="auto">
          <a:xfrm>
            <a:off x="415925" y="1219200"/>
            <a:ext cx="40465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kumimoji="1" lang="en-US" b="1" dirty="0" smtClean="0">
                <a:latin typeface="Courier New" pitchFamily="49" charset="0"/>
              </a:rPr>
              <a:t>Ontology terms (c</a:t>
            </a:r>
            <a:r>
              <a:rPr kumimoji="1" lang="sl-SI" b="1" dirty="0" err="1" smtClean="0">
                <a:latin typeface="Courier New" pitchFamily="49" charset="0"/>
              </a:rPr>
              <a:t>an</a:t>
            </a:r>
            <a:r>
              <a:rPr kumimoji="1" lang="sl-SI" b="1" dirty="0" smtClean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be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viewed</a:t>
            </a:r>
            <a:r>
              <a:rPr kumimoji="1" lang="sl-SI" b="1" dirty="0">
                <a:latin typeface="Courier New" pitchFamily="49" charset="0"/>
              </a:rPr>
              <a:t> as </a:t>
            </a:r>
            <a:r>
              <a:rPr kumimoji="1" lang="sl-SI" b="1" dirty="0" err="1">
                <a:latin typeface="Courier New" pitchFamily="49" charset="0"/>
              </a:rPr>
              <a:t>generalisations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of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individual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 smtClean="0">
                <a:latin typeface="Courier New" pitchFamily="49" charset="0"/>
              </a:rPr>
              <a:t>genes</a:t>
            </a:r>
            <a:r>
              <a:rPr kumimoji="1" lang="en-US" b="1" dirty="0" smtClean="0">
                <a:latin typeface="Courier New" pitchFamily="49" charset="0"/>
              </a:rPr>
              <a:t>) are described by f</a:t>
            </a:r>
            <a:r>
              <a:rPr kumimoji="1" lang="sl-SI" b="1" dirty="0" err="1" smtClean="0">
                <a:latin typeface="Courier New" pitchFamily="49" charset="0"/>
              </a:rPr>
              <a:t>irst</a:t>
            </a:r>
            <a:r>
              <a:rPr kumimoji="1" lang="sl-SI" b="1" dirty="0" smtClean="0">
                <a:latin typeface="Courier New" pitchFamily="49" charset="0"/>
              </a:rPr>
              <a:t>-</a:t>
            </a:r>
            <a:r>
              <a:rPr kumimoji="1" lang="sl-SI" b="1" dirty="0" err="1" smtClean="0">
                <a:latin typeface="Courier New" pitchFamily="49" charset="0"/>
              </a:rPr>
              <a:t>order</a:t>
            </a:r>
            <a:r>
              <a:rPr kumimoji="1" lang="sl-SI" b="1" dirty="0" smtClean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features</a:t>
            </a:r>
            <a:r>
              <a:rPr kumimoji="1" lang="sl-SI" b="1" dirty="0" smtClean="0">
                <a:latin typeface="Courier New" pitchFamily="49" charset="0"/>
              </a:rPr>
              <a:t>,</a:t>
            </a:r>
            <a:r>
              <a:rPr kumimoji="1" lang="en-US" b="1" dirty="0" smtClean="0">
                <a:latin typeface="Courier New" pitchFamily="49" charset="0"/>
              </a:rPr>
              <a:t> presenting</a:t>
            </a:r>
            <a:r>
              <a:rPr kumimoji="1" lang="sl-SI" b="1" dirty="0" smtClean="0">
                <a:latin typeface="Courier New" pitchFamily="49" charset="0"/>
              </a:rPr>
              <a:t> </a:t>
            </a:r>
            <a:r>
              <a:rPr kumimoji="1" lang="sl-SI" b="1" dirty="0">
                <a:latin typeface="Courier New" pitchFamily="49" charset="0"/>
              </a:rPr>
              <a:t>gene </a:t>
            </a:r>
            <a:r>
              <a:rPr kumimoji="1" lang="sl-SI" b="1" dirty="0" err="1">
                <a:latin typeface="Courier New" pitchFamily="49" charset="0"/>
              </a:rPr>
              <a:t>properties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and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relations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>
                <a:latin typeface="Courier New" pitchFamily="49" charset="0"/>
              </a:rPr>
              <a:t>between</a:t>
            </a:r>
            <a:r>
              <a:rPr kumimoji="1" lang="sl-SI" b="1" dirty="0">
                <a:latin typeface="Courier New" pitchFamily="49" charset="0"/>
              </a:rPr>
              <a:t> </a:t>
            </a:r>
            <a:r>
              <a:rPr kumimoji="1" lang="sl-SI" b="1" dirty="0" err="1" smtClean="0">
                <a:latin typeface="Courier New" pitchFamily="49" charset="0"/>
              </a:rPr>
              <a:t>genes</a:t>
            </a:r>
            <a:r>
              <a:rPr kumimoji="1" lang="en-US" b="1" dirty="0" smtClean="0">
                <a:latin typeface="Courier New" pitchFamily="49" charset="0"/>
              </a:rPr>
              <a:t>.</a:t>
            </a:r>
          </a:p>
        </p:txBody>
      </p:sp>
      <p:sp>
        <p:nvSpPr>
          <p:cNvPr id="882700" name="Text Box 12"/>
          <p:cNvSpPr txBox="1">
            <a:spLocks noChangeArrowheads="1"/>
          </p:cNvSpPr>
          <p:nvPr/>
        </p:nvSpPr>
        <p:spPr bwMode="auto">
          <a:xfrm>
            <a:off x="309563" y="5445125"/>
            <a:ext cx="404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endParaRPr kumimoji="1" lang="en-US" b="1">
              <a:latin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ECML/PKDD 2011 Tutorial, Athens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71A8-8F3C-4EB2-B253-4AA0A3750EFD}" type="slidenum">
              <a:rPr lang="en-US"/>
              <a:pPr/>
              <a:t>25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8"/>
            <a:ext cx="8839200" cy="836612"/>
          </a:xfrm>
        </p:spPr>
        <p:txBody>
          <a:bodyPr/>
          <a:lstStyle/>
          <a:p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RSD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Application of RSD in microarray data analysis using GO as background knowledge </a:t>
            </a:r>
            <a:r>
              <a:rPr lang="en-US" dirty="0"/>
              <a:t>(</a:t>
            </a:r>
            <a:r>
              <a:rPr lang="en-US" dirty="0" err="1"/>
              <a:t>Zelezny</a:t>
            </a:r>
            <a:r>
              <a:rPr lang="en-US" dirty="0"/>
              <a:t> et al., Biomed, 2006)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1. Take ontology terms represented as logical facts, e.g.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333399"/>
                </a:solidFill>
                <a:latin typeface="Courier New" pitchFamily="49" charset="0"/>
              </a:rPr>
              <a:t>	</a:t>
            </a: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component(gene2532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,'GO:0016020</a:t>
            </a: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function(gene2534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,'GO:0030554').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process(gene2534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,'GO:0007243').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interaction(gene2534,gene4803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Automatically generate </a:t>
            </a:r>
            <a:r>
              <a:rPr lang="en-US" dirty="0"/>
              <a:t>generalized relational features</a:t>
            </a:r>
            <a:r>
              <a:rPr lang="en-US" dirty="0" smtClean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f(2,A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):-component(A,'GO:0016020').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f(7,A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):-function(A,'GO:0030554').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f(11,A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):-process(A,'GO:0007243').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f(224,A):- interaction(A,B),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	</a:t>
            </a: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  	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	</a:t>
            </a: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  function(B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,'GO:0016787'), 	</a:t>
            </a: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				  component(B</a:t>
            </a:r>
            <a:r>
              <a:rPr lang="en-US" sz="2000" dirty="0">
                <a:solidFill>
                  <a:srgbClr val="333399"/>
                </a:solidFill>
                <a:latin typeface="Courier New" pitchFamily="49" charset="0"/>
              </a:rPr>
              <a:t>,'GO:0043231</a:t>
            </a:r>
            <a:r>
              <a:rPr lang="en-US" sz="2000" dirty="0" smtClean="0">
                <a:solidFill>
                  <a:srgbClr val="333399"/>
                </a:solidFill>
                <a:latin typeface="Courier New" pitchFamily="49" charset="0"/>
              </a:rPr>
              <a:t>').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3. </a:t>
            </a:r>
            <a:r>
              <a:rPr lang="en-US" dirty="0" err="1" smtClean="0"/>
              <a:t>Propositionalization</a:t>
            </a:r>
            <a:r>
              <a:rPr lang="en-US" dirty="0" smtClean="0"/>
              <a:t>: Determine </a:t>
            </a:r>
            <a:r>
              <a:rPr lang="en-US" dirty="0"/>
              <a:t>truth values of features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4. Learn </a:t>
            </a:r>
            <a:r>
              <a:rPr lang="en-US" dirty="0" smtClean="0"/>
              <a:t>rules by a subgroup discovery algorithm CN2-SD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333399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7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</a:t>
            </a:r>
            <a:r>
              <a:rPr lang="en-US" dirty="0"/>
              <a:t>RSD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198688"/>
            <a:ext cx="7632700" cy="4254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f(7,A):-function(A,'GO:0046872').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f(8,A):-function(A,'GO:0004871').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f(11,A):-process(A,'GO:0007165').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f(14,A):-process(A,'GO:0044267').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f(15,A):-process(A,'GO:0050874').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f(20,A):-function(A,'GO:0004871'),</a:t>
            </a:r>
            <a:r>
              <a:rPr lang="sl-SI" sz="2000" dirty="0">
                <a:solidFill>
                  <a:srgbClr val="333399"/>
                </a:solidFill>
              </a:rPr>
              <a:t> </a:t>
            </a:r>
            <a:r>
              <a:rPr lang="en-US" sz="2000" dirty="0">
                <a:solidFill>
                  <a:srgbClr val="333399"/>
                </a:solidFill>
              </a:rPr>
              <a:t>process(A,'GO:0050874').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f(26,A):-component(A,'GO:0016021').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f(29,A):- function(A,'GO:0046872'), component(A,'GO:0016020').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f(122,A):-interaction(A,B),function(B,'GO:0004872').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f(223,A):-interaction(A,B),function(B,'GO:0004871'), process(B,'GO:0009613').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3399"/>
                </a:solidFill>
              </a:rPr>
              <a:t>f(224,A):-interaction(A,B),function(B,'GO:0016787'), component(B,'GO:0043231').</a:t>
            </a:r>
          </a:p>
        </p:txBody>
      </p:sp>
      <p:sp>
        <p:nvSpPr>
          <p:cNvPr id="850948" name="Text Box 4"/>
          <p:cNvSpPr txBox="1">
            <a:spLocks noChangeArrowheads="1"/>
          </p:cNvSpPr>
          <p:nvPr/>
        </p:nvSpPr>
        <p:spPr bwMode="auto">
          <a:xfrm>
            <a:off x="201613" y="1243013"/>
            <a:ext cx="933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sz="2400" dirty="0" smtClean="0">
                <a:latin typeface="Tahoma" pitchFamily="34" charset="0"/>
              </a:rPr>
              <a:t>Construction of first </a:t>
            </a:r>
            <a:r>
              <a:rPr kumimoji="1" lang="en-US" sz="2400" dirty="0">
                <a:latin typeface="Tahoma" pitchFamily="34" charset="0"/>
              </a:rPr>
              <a:t>order features with support &gt; </a:t>
            </a:r>
            <a:r>
              <a:rPr kumimoji="1" lang="en-US" sz="2400" i="1" dirty="0" err="1">
                <a:latin typeface="Tahoma" pitchFamily="34" charset="0"/>
              </a:rPr>
              <a:t>min_support</a:t>
            </a:r>
            <a:endParaRPr kumimoji="1" lang="en-US" sz="2400" i="1" dirty="0">
              <a:latin typeface="Tahoma" pitchFamily="34" charset="0"/>
            </a:endParaRPr>
          </a:p>
        </p:txBody>
      </p:sp>
      <p:sp>
        <p:nvSpPr>
          <p:cNvPr id="850949" name="Text Box 5"/>
          <p:cNvSpPr txBox="1">
            <a:spLocks noChangeArrowheads="1"/>
          </p:cNvSpPr>
          <p:nvPr/>
        </p:nvSpPr>
        <p:spPr bwMode="auto">
          <a:xfrm>
            <a:off x="201613" y="5108575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sz="1400">
                <a:latin typeface="Tahoma" pitchFamily="34" charset="0"/>
              </a:rPr>
              <a:t>existential</a:t>
            </a:r>
          </a:p>
        </p:txBody>
      </p:sp>
      <p:sp>
        <p:nvSpPr>
          <p:cNvPr id="850950" name="Line 6"/>
          <p:cNvSpPr>
            <a:spLocks noChangeShapeType="1"/>
          </p:cNvSpPr>
          <p:nvPr/>
        </p:nvSpPr>
        <p:spPr bwMode="auto">
          <a:xfrm flipV="1">
            <a:off x="1241425" y="4975225"/>
            <a:ext cx="571500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1" name="Line 7"/>
          <p:cNvSpPr>
            <a:spLocks noChangeShapeType="1"/>
          </p:cNvSpPr>
          <p:nvPr/>
        </p:nvSpPr>
        <p:spPr bwMode="auto">
          <a:xfrm>
            <a:off x="1227138" y="5341938"/>
            <a:ext cx="5445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2" name="Line 8"/>
          <p:cNvSpPr>
            <a:spLocks noChangeShapeType="1"/>
          </p:cNvSpPr>
          <p:nvPr/>
        </p:nvSpPr>
        <p:spPr bwMode="auto">
          <a:xfrm>
            <a:off x="1241425" y="5294313"/>
            <a:ext cx="623888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ECML/PKDD 2011 Tutorial, Athens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RSD: </a:t>
            </a:r>
            <a:r>
              <a:rPr lang="en-US" dirty="0" err="1" smtClean="0"/>
              <a:t>Propositionali</a:t>
            </a:r>
            <a:r>
              <a:rPr lang="sl-SI" dirty="0"/>
              <a:t>z</a:t>
            </a:r>
            <a:r>
              <a:rPr lang="en-US" dirty="0" err="1"/>
              <a:t>ation</a:t>
            </a:r>
            <a:endParaRPr lang="en-US" dirty="0"/>
          </a:p>
        </p:txBody>
      </p:sp>
      <p:graphicFrame>
        <p:nvGraphicFramePr>
          <p:cNvPr id="705855" name="Group 319"/>
          <p:cNvGraphicFramePr>
            <a:graphicFrameLocks noGrp="1"/>
          </p:cNvGraphicFramePr>
          <p:nvPr>
            <p:ph sz="half" idx="2"/>
          </p:nvPr>
        </p:nvGraphicFramePr>
        <p:xfrm>
          <a:off x="900113" y="2852738"/>
          <a:ext cx="7561262" cy="3657600"/>
        </p:xfrm>
        <a:graphic>
          <a:graphicData uri="http://schemas.openxmlformats.org/drawingml/2006/table">
            <a:tbl>
              <a:tblPr/>
              <a:tblGrid>
                <a:gridCol w="582612"/>
                <a:gridCol w="582613"/>
                <a:gridCol w="579437"/>
                <a:gridCol w="579438"/>
                <a:gridCol w="585787"/>
                <a:gridCol w="579438"/>
                <a:gridCol w="582612"/>
                <a:gridCol w="579438"/>
                <a:gridCol w="585787"/>
                <a:gridCol w="579438"/>
                <a:gridCol w="579437"/>
                <a:gridCol w="582613"/>
                <a:gridCol w="582612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17AC4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f1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f2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f3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f4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f5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f6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7AC4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7AC4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7AC4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fn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</a:t>
                      </a:r>
                      <a:r>
                        <a:rPr kumimoji="0" 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</a:t>
                      </a:r>
                      <a:r>
                        <a:rPr kumimoji="0" 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</a:t>
                      </a:r>
                      <a:r>
                        <a:rPr kumimoji="0" 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</a:t>
                      </a:r>
                      <a:r>
                        <a:rPr kumimoji="0" 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7AC4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5856" name="Rectangle 320"/>
          <p:cNvSpPr>
            <a:spLocks noChangeArrowheads="1"/>
          </p:cNvSpPr>
          <p:nvPr/>
        </p:nvSpPr>
        <p:spPr bwMode="auto">
          <a:xfrm>
            <a:off x="898525" y="981075"/>
            <a:ext cx="48974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>
                <a:solidFill>
                  <a:srgbClr val="FF0000"/>
                </a:solidFill>
              </a:rPr>
              <a:t>diffexp</a:t>
            </a:r>
            <a:r>
              <a:rPr kumimoji="1" lang="en-US"/>
              <a:t> </a:t>
            </a:r>
            <a:r>
              <a:rPr kumimoji="1" lang="en-US">
                <a:solidFill>
                  <a:srgbClr val="FF0000"/>
                </a:solidFill>
              </a:rPr>
              <a:t>g1 </a:t>
            </a:r>
            <a:r>
              <a:rPr kumimoji="1" lang="en-US"/>
              <a:t>(gene64499) </a:t>
            </a:r>
          </a:p>
          <a:p>
            <a:r>
              <a:rPr kumimoji="1" lang="en-US">
                <a:solidFill>
                  <a:srgbClr val="FF0000"/>
                </a:solidFill>
              </a:rPr>
              <a:t>diffexp</a:t>
            </a:r>
            <a:r>
              <a:rPr kumimoji="1" lang="en-US"/>
              <a:t> </a:t>
            </a:r>
            <a:r>
              <a:rPr kumimoji="1" lang="en-US">
                <a:solidFill>
                  <a:srgbClr val="FF0000"/>
                </a:solidFill>
              </a:rPr>
              <a:t>g2 </a:t>
            </a:r>
            <a:r>
              <a:rPr kumimoji="1" lang="en-US"/>
              <a:t>(gene2534)   </a:t>
            </a:r>
          </a:p>
          <a:p>
            <a:r>
              <a:rPr kumimoji="1" lang="en-US">
                <a:solidFill>
                  <a:srgbClr val="FF0000"/>
                </a:solidFill>
              </a:rPr>
              <a:t>diffexp</a:t>
            </a:r>
            <a:r>
              <a:rPr kumimoji="1" lang="en-US"/>
              <a:t> </a:t>
            </a:r>
            <a:r>
              <a:rPr kumimoji="1" lang="en-US">
                <a:solidFill>
                  <a:srgbClr val="FF0000"/>
                </a:solidFill>
              </a:rPr>
              <a:t>g3 </a:t>
            </a:r>
            <a:r>
              <a:rPr kumimoji="1" lang="en-US"/>
              <a:t>(gene5199)   </a:t>
            </a:r>
          </a:p>
          <a:p>
            <a:r>
              <a:rPr kumimoji="1" lang="en-US">
                <a:solidFill>
                  <a:srgbClr val="FF0000"/>
                </a:solidFill>
              </a:rPr>
              <a:t>diffexp g4 </a:t>
            </a:r>
            <a:r>
              <a:rPr kumimoji="1" lang="en-US"/>
              <a:t>(gene1052)    </a:t>
            </a:r>
          </a:p>
          <a:p>
            <a:r>
              <a:rPr kumimoji="1" lang="en-US">
                <a:solidFill>
                  <a:srgbClr val="FF0000"/>
                </a:solidFill>
              </a:rPr>
              <a:t>diffexp</a:t>
            </a:r>
            <a:r>
              <a:rPr kumimoji="1" lang="en-US"/>
              <a:t> </a:t>
            </a:r>
            <a:r>
              <a:rPr kumimoji="1" lang="en-US">
                <a:solidFill>
                  <a:srgbClr val="FF0000"/>
                </a:solidFill>
              </a:rPr>
              <a:t>g5 </a:t>
            </a:r>
            <a:r>
              <a:rPr kumimoji="1" lang="en-US"/>
              <a:t>(gene6036)   </a:t>
            </a:r>
          </a:p>
          <a:p>
            <a:r>
              <a:rPr kumimoji="1" lang="en-US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705857" name="Rectangle 321"/>
          <p:cNvSpPr>
            <a:spLocks noChangeArrowheads="1"/>
          </p:cNvSpPr>
          <p:nvPr/>
        </p:nvSpPr>
        <p:spPr bwMode="auto">
          <a:xfrm>
            <a:off x="5184775" y="981075"/>
            <a:ext cx="457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dirty="0">
                <a:solidFill>
                  <a:srgbClr val="3399FF"/>
                </a:solidFill>
              </a:rPr>
              <a:t>random g1 </a:t>
            </a:r>
            <a:r>
              <a:rPr kumimoji="1" lang="en-US" dirty="0"/>
              <a:t>(gene7443)</a:t>
            </a:r>
          </a:p>
          <a:p>
            <a:r>
              <a:rPr kumimoji="1" lang="en-US" dirty="0">
                <a:solidFill>
                  <a:srgbClr val="3399FF"/>
                </a:solidFill>
              </a:rPr>
              <a:t>random g2 </a:t>
            </a:r>
            <a:r>
              <a:rPr kumimoji="1" lang="en-US" dirty="0"/>
              <a:t>(gene9221</a:t>
            </a:r>
            <a:r>
              <a:rPr kumimoji="1" lang="sl-SI" dirty="0"/>
              <a:t>)</a:t>
            </a:r>
            <a:endParaRPr kumimoji="1" lang="en-US" dirty="0"/>
          </a:p>
          <a:p>
            <a:r>
              <a:rPr kumimoji="1" lang="en-US" dirty="0">
                <a:solidFill>
                  <a:srgbClr val="3399FF"/>
                </a:solidFill>
              </a:rPr>
              <a:t>random g3 </a:t>
            </a:r>
            <a:r>
              <a:rPr kumimoji="1" lang="en-US" dirty="0"/>
              <a:t>(gene2339)</a:t>
            </a:r>
          </a:p>
          <a:p>
            <a:r>
              <a:rPr kumimoji="1" lang="en-US" dirty="0">
                <a:solidFill>
                  <a:srgbClr val="3399FF"/>
                </a:solidFill>
              </a:rPr>
              <a:t>random g4 </a:t>
            </a:r>
            <a:r>
              <a:rPr kumimoji="1" lang="en-US" dirty="0"/>
              <a:t>(gene9657)</a:t>
            </a:r>
            <a:endParaRPr kumimoji="1" lang="sl-SI" dirty="0"/>
          </a:p>
          <a:p>
            <a:r>
              <a:rPr kumimoji="1" lang="en-US" dirty="0" smtClean="0">
                <a:solidFill>
                  <a:srgbClr val="3399FF"/>
                </a:solidFill>
              </a:rPr>
              <a:t>….</a:t>
            </a:r>
            <a:endParaRPr kumimoji="1" lang="en-US" dirty="0">
              <a:solidFill>
                <a:srgbClr val="3399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ECML/PKDD 2011 Tutorial, Athens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2971-16B8-4C54-B135-9EF179AE6B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ate Placeholder 3"/>
          <p:cNvSpPr>
            <a:spLocks noGrp="1"/>
          </p:cNvSpPr>
          <p:nvPr>
            <p:ph type="dt" sz="half" idx="10"/>
          </p:nvPr>
        </p:nvSpPr>
        <p:spPr>
          <a:xfrm>
            <a:off x="-304800" y="5867400"/>
            <a:ext cx="8915400" cy="4762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diffexp</a:t>
            </a:r>
            <a:r>
              <a:rPr lang="en-US" sz="2400" dirty="0" smtClean="0">
                <a:solidFill>
                  <a:srgbClr val="0070C0"/>
                </a:solidFill>
              </a:rPr>
              <a:t>(A</a:t>
            </a:r>
            <a:r>
              <a:rPr lang="en-US" sz="2400" dirty="0">
                <a:solidFill>
                  <a:srgbClr val="0070C0"/>
                </a:solidFill>
              </a:rPr>
              <a:t>) :- interaction(A,B) &amp; function(B,'GO:0004871') </a:t>
            </a:r>
            <a:endParaRPr lang="en-US" sz="2400" dirty="0"/>
          </a:p>
        </p:txBody>
      </p:sp>
      <p:sp>
        <p:nvSpPr>
          <p:cNvPr id="1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8D13-96E1-457B-8A90-5BE6166C77F9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RSD: Rule construction with CN2-SD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3532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70816"/>
              </p:ext>
            </p:extLst>
          </p:nvPr>
        </p:nvGraphicFramePr>
        <p:xfrm>
          <a:off x="965203" y="1081088"/>
          <a:ext cx="6553197" cy="4329110"/>
        </p:xfrm>
        <a:graphic>
          <a:graphicData uri="http://schemas.openxmlformats.org/drawingml/2006/table">
            <a:tbl>
              <a:tblPr/>
              <a:tblGrid>
                <a:gridCol w="503949"/>
                <a:gridCol w="503949"/>
                <a:gridCol w="503949"/>
                <a:gridCol w="503949"/>
                <a:gridCol w="505809"/>
                <a:gridCol w="503949"/>
                <a:gridCol w="503949"/>
                <a:gridCol w="503949"/>
                <a:gridCol w="503949"/>
                <a:gridCol w="503949"/>
                <a:gridCol w="503949"/>
                <a:gridCol w="503949"/>
                <a:gridCol w="503949"/>
              </a:tblGrid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g5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urier New" pitchFamily="49" charset="0"/>
                        </a:rPr>
                        <a:t>g4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43800" y="1905000"/>
            <a:ext cx="175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Over-</a:t>
            </a:r>
          </a:p>
          <a:p>
            <a:pPr algn="ctr"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expressed </a:t>
            </a:r>
            <a:endParaRPr kumimoji="1" lang="en-US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IF </a:t>
            </a:r>
          </a:p>
          <a:p>
            <a:pPr algn="ctr"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f2 and f3</a:t>
            </a:r>
          </a:p>
          <a:p>
            <a:pPr algn="ctr" eaLnBrk="0" hangingPunct="0">
              <a:spcBef>
                <a:spcPct val="50000"/>
              </a:spcBef>
              <a:buClr>
                <a:schemeClr val="bg1"/>
              </a:buClr>
              <a:buFont typeface="Monotype Sorts" charset="0"/>
              <a:buNone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[4,0]</a:t>
            </a:r>
          </a:p>
        </p:txBody>
      </p:sp>
      <p:sp>
        <p:nvSpPr>
          <p:cNvPr id="8" name="Rectangle 159"/>
          <p:cNvSpPr>
            <a:spLocks noChangeArrowheads="1"/>
          </p:cNvSpPr>
          <p:nvPr/>
        </p:nvSpPr>
        <p:spPr bwMode="auto">
          <a:xfrm>
            <a:off x="1981200" y="1042988"/>
            <a:ext cx="990600" cy="44434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1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07592-3F15-4CDC-9D83-FA587E75730E}" type="slidenum">
              <a:rPr lang="en-US"/>
              <a:pPr/>
              <a:t>29</a:t>
            </a:fld>
            <a:endParaRPr lang="en-US"/>
          </a:p>
        </p:txBody>
      </p:sp>
      <p:sp>
        <p:nvSpPr>
          <p:cNvPr id="1002498" name="Slide Number Placeholder 3"/>
          <p:cNvSpPr txBox="1">
            <a:spLocks noGrp="1"/>
          </p:cNvSpPr>
          <p:nvPr/>
        </p:nvSpPr>
        <p:spPr bwMode="auto">
          <a:xfrm>
            <a:off x="7880350" y="6492875"/>
            <a:ext cx="804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74688" indent="-260350" defTabSz="414338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36638" indent="-207963" defTabSz="414338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50975" indent="-206375" defTabSz="414338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6900" indent="-207963" defTabSz="414338"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3B11E26-045D-4E7F-A353-C679F4508046}" type="slidenum"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29</a:t>
            </a:fld>
            <a:endParaRPr lang="en-US" sz="13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024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9"/>
            <a:ext cx="8231188" cy="836612"/>
          </a:xfrm>
        </p:spPr>
        <p:txBody>
          <a:bodyPr lIns="0" tIns="7772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RSD implementation in Orange4WS</a:t>
            </a:r>
            <a:endParaRPr lang="en-US" dirty="0"/>
          </a:p>
        </p:txBody>
      </p:sp>
      <p:sp>
        <p:nvSpPr>
          <p:cNvPr id="10025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569325" cy="3946525"/>
          </a:xfrm>
        </p:spPr>
        <p:txBody>
          <a:bodyPr lIns="0" tIns="19201" rIns="0" bIns="0"/>
          <a:lstStyle/>
          <a:p>
            <a:pPr marL="107950" indent="0" defTabSz="45720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094E8D"/>
                </a:solidFill>
              </a:rPr>
              <a:t>RSD implemented as a workflow in Orange4WS:</a:t>
            </a:r>
          </a:p>
          <a:p>
            <a:pPr lvl="1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>
                <a:solidFill>
                  <a:srgbClr val="094E8D"/>
                </a:solidFill>
                <a:ea typeface="+mn-ea"/>
                <a:cs typeface="+mn-cs"/>
              </a:rPr>
              <a:t>propositionalization</a:t>
            </a:r>
            <a:endParaRPr lang="en-US" dirty="0">
              <a:solidFill>
                <a:srgbClr val="094E8D"/>
              </a:solidFill>
              <a:ea typeface="+mn-ea"/>
              <a:cs typeface="+mn-cs"/>
            </a:endParaRPr>
          </a:p>
          <a:p>
            <a:pPr lvl="1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094E8D"/>
                </a:solidFill>
                <a:ea typeface="+mn-ea"/>
                <a:cs typeface="+mn-cs"/>
              </a:rPr>
              <a:t>subgroup discovery algorithms: SD, </a:t>
            </a:r>
            <a:r>
              <a:rPr lang="en-US" dirty="0" err="1">
                <a:solidFill>
                  <a:srgbClr val="094E8D"/>
                </a:solidFill>
                <a:ea typeface="+mn-ea"/>
                <a:cs typeface="+mn-cs"/>
              </a:rPr>
              <a:t>Apriori</a:t>
            </a:r>
            <a:r>
              <a:rPr lang="en-US" dirty="0">
                <a:solidFill>
                  <a:srgbClr val="094E8D"/>
                </a:solidFill>
                <a:ea typeface="+mn-ea"/>
                <a:cs typeface="+mn-cs"/>
              </a:rPr>
              <a:t>-SD, CN2-SD</a:t>
            </a:r>
          </a:p>
          <a:p>
            <a:pPr marL="107950" indent="0" defTabSz="45720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solidFill>
                <a:srgbClr val="094E8D"/>
              </a:solidFill>
            </a:endParaRPr>
          </a:p>
          <a:p>
            <a:pPr lvl="1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  <p:pic>
        <p:nvPicPr>
          <p:cNvPr id="10025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7215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13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Part 1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Introduction to Semantic Data Mining (SDM)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Nada </a:t>
            </a:r>
            <a:r>
              <a:rPr lang="en-US" dirty="0" err="1" smtClean="0">
                <a:solidFill>
                  <a:srgbClr val="0070C0"/>
                </a:solidFill>
              </a:rPr>
              <a:t>Lavrac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ea typeface="+mn-ea"/>
                <a:cs typeface="+mn-cs"/>
              </a:rPr>
              <a:t>Background and motivation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What is 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emantic </a:t>
            </a:r>
            <a:r>
              <a:rPr lang="en-US" dirty="0">
                <a:ea typeface="+mn-ea"/>
                <a:cs typeface="+mn-cs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 </a:t>
            </a:r>
            <a:r>
              <a:rPr lang="en-US" dirty="0">
                <a:ea typeface="+mn-ea"/>
                <a:cs typeface="+mn-cs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ining: Definition and settings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work in Semantic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subgroup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</a:p>
          <a:p>
            <a:pPr marL="4492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err="1" smtClean="0">
                <a:solidFill>
                  <a:srgbClr val="0070C0"/>
                </a:solidFill>
              </a:rPr>
              <a:t>Anze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Vavpetic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861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Semantic </a:t>
            </a:r>
            <a:r>
              <a:rPr lang="en-US" dirty="0">
                <a:latin typeface="+mj-lt"/>
                <a:ea typeface="+mj-ea"/>
                <a:cs typeface="+mj-cs"/>
              </a:rPr>
              <a:t>subgroup </a:t>
            </a:r>
            <a:r>
              <a:rPr lang="en-US" dirty="0" smtClean="0">
                <a:latin typeface="+mj-lt"/>
                <a:ea typeface="+mj-ea"/>
                <a:cs typeface="+mj-cs"/>
              </a:rPr>
              <a:t>discovery with SEGS</a:t>
            </a:r>
            <a:r>
              <a:rPr lang="en-US" dirty="0">
                <a:latin typeface="+mj-lt"/>
                <a:ea typeface="+mj-ea"/>
                <a:cs typeface="+mj-cs"/>
              </a:rPr>
              <a:t/>
            </a:r>
            <a:br>
              <a:rPr lang="en-US" dirty="0">
                <a:latin typeface="+mj-lt"/>
                <a:ea typeface="+mj-ea"/>
                <a:cs typeface="+mj-cs"/>
              </a:rPr>
            </a:b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4830763"/>
          </a:xfrm>
        </p:spPr>
        <p:txBody>
          <a:bodyPr/>
          <a:lstStyle/>
          <a:p>
            <a:pPr marL="447675" lvl="1" indent="-447675">
              <a:buSzPct val="90000"/>
            </a:pPr>
            <a:r>
              <a:rPr lang="en-US" b="1" dirty="0"/>
              <a:t>Gene set enrichment</a:t>
            </a:r>
            <a:r>
              <a:rPr lang="en-US" dirty="0"/>
              <a:t>: moving from single gene to gene set analysis</a:t>
            </a:r>
          </a:p>
          <a:p>
            <a:pPr lvl="1"/>
            <a:r>
              <a:rPr lang="en-US" dirty="0"/>
              <a:t>A gene set is enriched if the genes in the set are statistically significantly differentially expressed compared to the rest of the genes. </a:t>
            </a:r>
          </a:p>
          <a:p>
            <a:pPr lvl="1"/>
            <a:r>
              <a:rPr lang="en-US" dirty="0"/>
              <a:t>Observation: E.g., an 20% increase in all genes members of a biological pathway may alter the execution of this pathway … and its impact on other processes … significantly more then a 10-fold increase in a single gene. </a:t>
            </a:r>
          </a:p>
          <a:p>
            <a:pPr marL="447675" lvl="1" indent="-447675">
              <a:buSzPct val="90000"/>
            </a:pPr>
            <a:r>
              <a:rPr lang="en-US" dirty="0" smtClean="0">
                <a:solidFill>
                  <a:srgbClr val="0070C0"/>
                </a:solidFill>
              </a:rPr>
              <a:t>System </a:t>
            </a:r>
            <a:r>
              <a:rPr lang="en-US" b="1" dirty="0" smtClean="0">
                <a:solidFill>
                  <a:srgbClr val="0070C0"/>
                </a:solidFill>
              </a:rPr>
              <a:t>SEGS</a:t>
            </a:r>
            <a:r>
              <a:rPr lang="en-US" dirty="0" smtClean="0">
                <a:solidFill>
                  <a:srgbClr val="0070C0"/>
                </a:solidFill>
              </a:rPr>
              <a:t> for finding </a:t>
            </a:r>
            <a:r>
              <a:rPr lang="en-US" dirty="0">
                <a:solidFill>
                  <a:srgbClr val="0070C0"/>
                </a:solidFill>
              </a:rPr>
              <a:t>groups of differentially expressed genes </a:t>
            </a:r>
            <a:r>
              <a:rPr lang="en-US" dirty="0" smtClean="0">
                <a:solidFill>
                  <a:srgbClr val="0070C0"/>
                </a:solidFill>
              </a:rPr>
              <a:t>from experimental microarray data</a:t>
            </a:r>
          </a:p>
          <a:p>
            <a:pPr marL="447675" lvl="1" indent="-447675">
              <a:buSzPct val="90000"/>
            </a:pPr>
            <a:r>
              <a:rPr lang="en-US" dirty="0" smtClean="0">
                <a:solidFill>
                  <a:srgbClr val="0070C0"/>
                </a:solidFill>
              </a:rPr>
              <a:t>Using </a:t>
            </a:r>
            <a:r>
              <a:rPr lang="en-US" dirty="0">
                <a:solidFill>
                  <a:srgbClr val="0070C0"/>
                </a:solidFill>
              </a:rPr>
              <a:t>biomedical ontologies GO, KEGG and ENTREZ as </a:t>
            </a:r>
            <a:r>
              <a:rPr lang="en-US" dirty="0" smtClean="0">
                <a:solidFill>
                  <a:srgbClr val="0070C0"/>
                </a:solidFill>
              </a:rPr>
              <a:t>background knowledge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ECML/PKDD 2011 Tutorial, Athens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153A-85F4-4813-8E3A-F9FC353B6CD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</a:t>
            </a:r>
            <a:r>
              <a:rPr lang="en-US" dirty="0"/>
              <a:t>SEGS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Gene set enrichment methods: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Single GO terms: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Gene </a:t>
            </a:r>
            <a:r>
              <a:rPr lang="en-US" dirty="0"/>
              <a:t>Set Enrichment Analysis (GSEA)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Parametric Analysis of Gene Set Enrichment (PAGE)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Conjunctions of GO terms: SEGS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Results of </a:t>
            </a:r>
            <a:r>
              <a:rPr lang="en-US" b="1" dirty="0" smtClean="0"/>
              <a:t>Searching </a:t>
            </a:r>
            <a:r>
              <a:rPr lang="en-US" b="1" dirty="0"/>
              <a:t>for Enriched Gene </a:t>
            </a:r>
            <a:r>
              <a:rPr lang="en-US" b="1" dirty="0" smtClean="0"/>
              <a:t>Sets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b="1" dirty="0" smtClean="0"/>
              <a:t>SEGS</a:t>
            </a:r>
            <a:r>
              <a:rPr lang="en-US" dirty="0" smtClean="0"/>
              <a:t>:</a:t>
            </a:r>
            <a:endParaRPr lang="en-US" dirty="0"/>
          </a:p>
          <a:p>
            <a:pPr marL="449263" lvl="1" indent="0">
              <a:lnSpc>
                <a:spcPct val="90000"/>
              </a:lnSpc>
              <a:buNone/>
            </a:pPr>
            <a:r>
              <a:rPr lang="en-US" dirty="0" smtClean="0"/>
              <a:t>	Rules </a:t>
            </a:r>
            <a:r>
              <a:rPr lang="en-US" dirty="0"/>
              <a:t>describing groups of genes that are differentially </a:t>
            </a:r>
            <a:r>
              <a:rPr lang="en-US" dirty="0" smtClean="0"/>
              <a:t>	expressed </a:t>
            </a:r>
            <a:r>
              <a:rPr lang="en-US" dirty="0"/>
              <a:t>(e.g., belong to class DIFF-EXP of top 300 </a:t>
            </a:r>
            <a:r>
              <a:rPr lang="en-US" dirty="0" smtClean="0"/>
              <a:t>	most </a:t>
            </a:r>
            <a:r>
              <a:rPr lang="en-US" dirty="0"/>
              <a:t>differentially expressed genes) in contrast with </a:t>
            </a:r>
            <a:r>
              <a:rPr lang="en-US" dirty="0" smtClean="0"/>
              <a:t>	RANDOM </a:t>
            </a:r>
            <a:r>
              <a:rPr lang="en-US" dirty="0"/>
              <a:t>genes (randomly selected genes with low </a:t>
            </a:r>
            <a:r>
              <a:rPr lang="en-US" dirty="0" smtClean="0"/>
              <a:t>	differential </a:t>
            </a:r>
            <a:r>
              <a:rPr lang="en-US" dirty="0"/>
              <a:t>expression). </a:t>
            </a:r>
          </a:p>
          <a:p>
            <a:pPr>
              <a:lnSpc>
                <a:spcPct val="90000"/>
              </a:lnSpc>
            </a:pPr>
            <a:r>
              <a:rPr lang="en-US" dirty="0"/>
              <a:t>Sample semantic subgroup description</a:t>
            </a:r>
            <a:r>
              <a:rPr lang="en-US" dirty="0" smtClean="0"/>
              <a:t>: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CC3300"/>
                </a:solidFill>
              </a:rPr>
              <a:t>	 </a:t>
            </a:r>
            <a:r>
              <a:rPr lang="en-US" dirty="0" err="1">
                <a:solidFill>
                  <a:srgbClr val="0070C0"/>
                </a:solidFill>
              </a:rPr>
              <a:t>diffexp</a:t>
            </a:r>
            <a:r>
              <a:rPr lang="en-US" dirty="0">
                <a:solidFill>
                  <a:srgbClr val="0070C0"/>
                </a:solidFill>
              </a:rPr>
              <a:t>(A) :- interaction(A,B) &amp; function(B,'GO:0004871') 				&amp; process(B,'GO:0009613')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585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ECML/PKDD 2011 Tutorial, Athens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153A-85F4-4813-8E3A-F9FC353B6CD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</a:t>
            </a:r>
            <a:r>
              <a:rPr lang="en-US" dirty="0"/>
              <a:t>SEGS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The SEGS approach: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Fuse </a:t>
            </a:r>
            <a:r>
              <a:rPr lang="en-US" dirty="0"/>
              <a:t>information from GO, KEGG and ENTREZ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Generate </a:t>
            </a:r>
            <a:r>
              <a:rPr lang="en-US" dirty="0"/>
              <a:t>gene set candidates as conjunctions of GO, </a:t>
            </a:r>
            <a:r>
              <a:rPr lang="en-US" dirty="0" smtClean="0"/>
              <a:t>KEGG </a:t>
            </a:r>
            <a:r>
              <a:rPr lang="en-US" dirty="0"/>
              <a:t>and ENTREZ terms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Combine Fisher, GSEA and PAGE enrichment tests to select  most interesting groups of differentially expressed genes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663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</a:t>
            </a:r>
            <a:r>
              <a:rPr lang="en-US" dirty="0"/>
              <a:t>SEGS</a:t>
            </a:r>
            <a:endParaRPr lang="sl-SI" dirty="0" smtClean="0"/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69900" y="1371600"/>
            <a:ext cx="8534400" cy="4830763"/>
          </a:xfrm>
        </p:spPr>
        <p:txBody>
          <a:bodyPr/>
          <a:lstStyle/>
          <a:p>
            <a:r>
              <a:rPr lang="en-US" dirty="0" smtClean="0">
                <a:ea typeface="+mn-ea"/>
                <a:cs typeface="+mn-cs"/>
              </a:rPr>
              <a:t>SEGS </a:t>
            </a:r>
            <a:r>
              <a:rPr lang="en-US" dirty="0">
                <a:ea typeface="+mn-ea"/>
                <a:cs typeface="+mn-cs"/>
              </a:rPr>
              <a:t>workflow is implemented in the Orange4WS data mining </a:t>
            </a:r>
            <a:r>
              <a:rPr lang="en-US" dirty="0" smtClean="0">
                <a:ea typeface="+mn-ea"/>
                <a:cs typeface="+mn-cs"/>
              </a:rPr>
              <a:t>environment</a:t>
            </a:r>
          </a:p>
          <a:p>
            <a:endParaRPr lang="en-US" dirty="0" smtClean="0">
              <a:ea typeface="+mn-ea"/>
              <a:cs typeface="+mn-cs"/>
            </a:endParaRPr>
          </a:p>
          <a:p>
            <a:endParaRPr lang="en-US" dirty="0"/>
          </a:p>
          <a:p>
            <a:endParaRPr lang="en-US" dirty="0" smtClean="0">
              <a:ea typeface="+mn-ea"/>
              <a:cs typeface="+mn-cs"/>
            </a:endParaRPr>
          </a:p>
          <a:p>
            <a:endParaRPr lang="en-US" dirty="0"/>
          </a:p>
          <a:p>
            <a:endParaRPr lang="en-US" dirty="0" smtClean="0">
              <a:ea typeface="+mn-ea"/>
              <a:cs typeface="+mn-cs"/>
            </a:endParaRPr>
          </a:p>
          <a:p>
            <a:endParaRPr lang="en-US" dirty="0">
              <a:ea typeface="+mn-ea"/>
              <a:cs typeface="+mn-cs"/>
            </a:endParaRPr>
          </a:p>
          <a:p>
            <a:r>
              <a:rPr lang="en-US" dirty="0">
                <a:ea typeface="+mn-ea"/>
                <a:cs typeface="+mn-cs"/>
              </a:rPr>
              <a:t>SEGS is </a:t>
            </a:r>
            <a:r>
              <a:rPr lang="en-US" dirty="0" smtClean="0">
                <a:ea typeface="+mn-ea"/>
                <a:cs typeface="+mn-cs"/>
              </a:rPr>
              <a:t>also implemented also as </a:t>
            </a:r>
            <a:r>
              <a:rPr lang="en-US" dirty="0">
                <a:ea typeface="+mn-ea"/>
                <a:cs typeface="+mn-cs"/>
              </a:rPr>
              <a:t>a Web </a:t>
            </a:r>
            <a:r>
              <a:rPr lang="en-US" dirty="0" smtClean="0">
                <a:ea typeface="+mn-ea"/>
                <a:cs typeface="+mn-cs"/>
              </a:rPr>
              <a:t>applications</a:t>
            </a:r>
          </a:p>
          <a:p>
            <a:pPr marL="457200" lvl="2" indent="0">
              <a:buSzPct val="90000"/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Trajkovski</a:t>
            </a:r>
            <a:r>
              <a:rPr lang="en-US" sz="2000" dirty="0" smtClean="0"/>
              <a:t> </a:t>
            </a:r>
            <a:r>
              <a:rPr lang="en-US" sz="2000" dirty="0"/>
              <a:t>et al., </a:t>
            </a:r>
            <a:r>
              <a:rPr lang="en-US" sz="2000" dirty="0" smtClean="0"/>
              <a:t>IEEE TSMC 2008, </a:t>
            </a:r>
            <a:r>
              <a:rPr lang="en-US" sz="2000" dirty="0" err="1" smtClean="0"/>
              <a:t>Trajkovski</a:t>
            </a:r>
            <a:r>
              <a:rPr lang="en-US" sz="2000" dirty="0" smtClean="0"/>
              <a:t> </a:t>
            </a:r>
            <a:r>
              <a:rPr lang="en-US" sz="2000" dirty="0"/>
              <a:t>et al</a:t>
            </a:r>
            <a:r>
              <a:rPr lang="en-US" sz="2000" dirty="0" smtClean="0"/>
              <a:t>., </a:t>
            </a:r>
            <a:r>
              <a:rPr lang="en-US" sz="2000" dirty="0"/>
              <a:t>JBI </a:t>
            </a:r>
            <a:r>
              <a:rPr lang="en-US" sz="2000" dirty="0" smtClean="0"/>
              <a:t>2008)</a:t>
            </a:r>
          </a:p>
          <a:p>
            <a:pPr marL="0" indent="0">
              <a:buNone/>
            </a:pPr>
            <a:endParaRPr lang="en-US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1075"/>
            <a:ext cx="8153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8484-4A9E-4AA7-8659-17B33257CAD4}" type="slidenum">
              <a:rPr lang="en-US"/>
              <a:pPr/>
              <a:t>34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636587"/>
          </a:xfrm>
        </p:spPr>
        <p:txBody>
          <a:bodyPr/>
          <a:lstStyle/>
          <a:p>
            <a:r>
              <a:rPr lang="en-US" dirty="0" smtClean="0"/>
              <a:t>Semantic </a:t>
            </a:r>
            <a:r>
              <a:rPr lang="en-US" dirty="0"/>
              <a:t>subgroup </a:t>
            </a:r>
            <a:r>
              <a:rPr lang="en-US" dirty="0" smtClean="0"/>
              <a:t>discovery with </a:t>
            </a:r>
            <a:r>
              <a:rPr lang="en-US" dirty="0"/>
              <a:t>SEGS</a:t>
            </a:r>
            <a:endParaRPr lang="en-US" sz="4000" dirty="0"/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1288"/>
            <a:ext cx="4262438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357687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From SEGS to g-SEGS: Generalizing SEGS</a:t>
            </a:r>
            <a:endParaRPr lang="sl-SI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</a:t>
            </a:r>
            <a:r>
              <a:rPr lang="en-US" dirty="0" smtClean="0"/>
              <a:t>-SEGS: a semantic data mining system generalizing SEGS</a:t>
            </a:r>
          </a:p>
          <a:p>
            <a:pPr marL="449263" lvl="1" indent="0" hangingPunct="0">
              <a:buNone/>
            </a:pPr>
            <a:endParaRPr lang="en-US" dirty="0" smtClean="0"/>
          </a:p>
          <a:p>
            <a:pPr marL="449263" lvl="1" indent="0" hangingPunct="0">
              <a:buNone/>
            </a:pPr>
            <a:endParaRPr lang="en-US" dirty="0"/>
          </a:p>
          <a:p>
            <a:pPr marL="449263" lvl="1" indent="0" hangingPunct="0">
              <a:buNone/>
            </a:pPr>
            <a:endParaRPr lang="en-US" dirty="0"/>
          </a:p>
          <a:p>
            <a:pPr lvl="1" hangingPunct="0"/>
            <a:endParaRPr lang="en-US" dirty="0" smtClean="0"/>
          </a:p>
          <a:p>
            <a:pPr lvl="1" hangingPunct="0"/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Discovers </a:t>
            </a:r>
            <a:r>
              <a:rPr lang="en-US" dirty="0"/>
              <a:t>subgroups </a:t>
            </a:r>
            <a:r>
              <a:rPr lang="en-US" dirty="0" smtClean="0"/>
              <a:t>both for ranked and labeled data</a:t>
            </a:r>
            <a:endParaRPr lang="en-US" dirty="0"/>
          </a:p>
          <a:p>
            <a:r>
              <a:rPr lang="en-US" dirty="0"/>
              <a:t>Exploits input </a:t>
            </a:r>
            <a:r>
              <a:rPr lang="en-US" dirty="0" smtClean="0"/>
              <a:t>ontologies in OWL format</a:t>
            </a:r>
            <a:endParaRPr lang="en-US" dirty="0"/>
          </a:p>
          <a:p>
            <a:r>
              <a:rPr lang="en-US" dirty="0" smtClean="0"/>
              <a:t>Is also implemented </a:t>
            </a:r>
            <a:r>
              <a:rPr lang="en-US" dirty="0"/>
              <a:t>in </a:t>
            </a:r>
            <a:r>
              <a:rPr lang="en-US" dirty="0" smtClean="0"/>
              <a:t>Orange4WS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3600"/>
            <a:ext cx="8191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Publications in </a:t>
            </a:r>
            <a:r>
              <a:rPr lang="en-US" dirty="0">
                <a:latin typeface="+mj-lt"/>
                <a:ea typeface="+mj-ea"/>
                <a:cs typeface="+mj-cs"/>
              </a:rPr>
              <a:t>Semantic subgroup discovery</a:t>
            </a:r>
            <a:br>
              <a:rPr lang="en-US" dirty="0">
                <a:latin typeface="+mj-lt"/>
                <a:ea typeface="+mj-ea"/>
                <a:cs typeface="+mj-cs"/>
              </a:rPr>
            </a:b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lvl="1" indent="-447675">
              <a:buSzPct val="90000"/>
            </a:pPr>
            <a:r>
              <a:rPr lang="en-US" sz="2000" dirty="0"/>
              <a:t>M. </a:t>
            </a:r>
            <a:r>
              <a:rPr lang="en-US" sz="2000" dirty="0" err="1"/>
              <a:t>Zakova</a:t>
            </a:r>
            <a:r>
              <a:rPr lang="en-US" sz="2000" dirty="0"/>
              <a:t>, F. </a:t>
            </a:r>
            <a:r>
              <a:rPr lang="en-US" sz="2000" dirty="0" err="1"/>
              <a:t>Zelezny</a:t>
            </a:r>
            <a:r>
              <a:rPr lang="en-US" sz="2000" dirty="0"/>
              <a:t>, J.A. Garcia-</a:t>
            </a:r>
            <a:r>
              <a:rPr lang="en-US" sz="2000" dirty="0" err="1"/>
              <a:t>Sedano</a:t>
            </a:r>
            <a:r>
              <a:rPr lang="en-US" sz="2000" dirty="0"/>
              <a:t>, C. </a:t>
            </a:r>
            <a:r>
              <a:rPr lang="en-US" sz="2000" dirty="0" err="1"/>
              <a:t>Masia</a:t>
            </a:r>
            <a:r>
              <a:rPr lang="en-US" sz="2000" dirty="0"/>
              <a:t> </a:t>
            </a:r>
            <a:r>
              <a:rPr lang="en-US" sz="2000" dirty="0" err="1"/>
              <a:t>Tissot</a:t>
            </a:r>
            <a:r>
              <a:rPr lang="en-US" sz="2000" dirty="0"/>
              <a:t>, N. </a:t>
            </a:r>
            <a:r>
              <a:rPr lang="en-US" sz="2000" dirty="0" err="1"/>
              <a:t>Lavrac</a:t>
            </a:r>
            <a:r>
              <a:rPr lang="en-US" sz="2000" dirty="0"/>
              <a:t>, P. </a:t>
            </a:r>
            <a:r>
              <a:rPr lang="en-US" sz="2000" dirty="0" err="1"/>
              <a:t>Kremen</a:t>
            </a:r>
            <a:r>
              <a:rPr lang="en-US" sz="2000" dirty="0"/>
              <a:t>, J. Molina: Relational Data Mining Applied to Virtual Engineering of Product Designs. In Proc. ILP 2006, </a:t>
            </a:r>
            <a:r>
              <a:rPr lang="en-US" sz="2000" dirty="0" smtClean="0"/>
              <a:t>Springer LNSC </a:t>
            </a:r>
            <a:r>
              <a:rPr lang="nl-NL" sz="2000" dirty="0" smtClean="0"/>
              <a:t>4455</a:t>
            </a:r>
            <a:r>
              <a:rPr lang="nl-NL" sz="2000" dirty="0"/>
              <a:t>, </a:t>
            </a:r>
            <a:r>
              <a:rPr lang="nl-NL" sz="2000" dirty="0" smtClean="0"/>
              <a:t>439-453, 2007.</a:t>
            </a:r>
            <a:endParaRPr lang="nl-NL" sz="2000" dirty="0"/>
          </a:p>
          <a:p>
            <a:r>
              <a:rPr lang="en-US" sz="2000" dirty="0" smtClean="0"/>
              <a:t>I. TRAJKOVSKI, F. ZELEZNY, N. LAVRAC, J. TOLAR: Learning </a:t>
            </a:r>
            <a:r>
              <a:rPr lang="en-US" sz="2000" dirty="0"/>
              <a:t>relational </a:t>
            </a:r>
            <a:r>
              <a:rPr lang="en-US" sz="2000" dirty="0" err="1"/>
              <a:t>destriptions</a:t>
            </a:r>
            <a:r>
              <a:rPr lang="en-US" sz="2000" dirty="0"/>
              <a:t> of differentially expressed gene groups. IEEE trans. syst. man </a:t>
            </a:r>
            <a:r>
              <a:rPr lang="en-US" sz="2000" dirty="0" err="1"/>
              <a:t>cybern</a:t>
            </a:r>
            <a:r>
              <a:rPr lang="en-US" sz="2000" dirty="0"/>
              <a:t>., Part C </a:t>
            </a:r>
            <a:r>
              <a:rPr lang="en-US" sz="2000" dirty="0" smtClean="0"/>
              <a:t>Appl., 2008</a:t>
            </a:r>
            <a:r>
              <a:rPr lang="en-US" sz="2000" dirty="0"/>
              <a:t>, vol. 38, no. 1, </a:t>
            </a:r>
            <a:r>
              <a:rPr lang="en-US" sz="2000" dirty="0" smtClean="0"/>
              <a:t>16-25.</a:t>
            </a:r>
            <a:endParaRPr lang="en-US" sz="2000" dirty="0"/>
          </a:p>
          <a:p>
            <a:r>
              <a:rPr lang="en-US" sz="2000" dirty="0" smtClean="0"/>
              <a:t>I. TRAJKOVSKI</a:t>
            </a:r>
            <a:r>
              <a:rPr lang="en-US" sz="2000" dirty="0"/>
              <a:t>, </a:t>
            </a:r>
            <a:r>
              <a:rPr lang="en-US" sz="2000" dirty="0" smtClean="0"/>
              <a:t>N. LAVRAC, J. TOLAR: </a:t>
            </a:r>
            <a:r>
              <a:rPr lang="en-US" sz="2000" dirty="0"/>
              <a:t>SEGS : search for enriched gene sets in microarray data. Journal of biomedical informatics, 2008, vol. 41, no. 4, </a:t>
            </a:r>
            <a:r>
              <a:rPr lang="en-US" sz="2000" dirty="0" smtClean="0"/>
              <a:t>588-601</a:t>
            </a:r>
            <a:r>
              <a:rPr lang="en-US" sz="2000" dirty="0"/>
              <a:t>.</a:t>
            </a:r>
          </a:p>
          <a:p>
            <a:pPr marL="447675" lvl="1" indent="-447675">
              <a:buSzPct val="90000"/>
            </a:pPr>
            <a:r>
              <a:rPr lang="en-US" sz="2000" dirty="0" err="1" smtClean="0"/>
              <a:t>Lavrac</a:t>
            </a:r>
            <a:r>
              <a:rPr lang="en-US" sz="2000" dirty="0" smtClean="0"/>
              <a:t> </a:t>
            </a:r>
            <a:r>
              <a:rPr lang="en-US" sz="2000" dirty="0"/>
              <a:t>et al., Semantic subgroup discovery: Using ontologies in microarray data analysis. IEEE EMBC, 2009.</a:t>
            </a:r>
          </a:p>
          <a:p>
            <a:r>
              <a:rPr lang="en-US" sz="2000" dirty="0" err="1"/>
              <a:t>Podpecan</a:t>
            </a:r>
            <a:r>
              <a:rPr lang="en-US" sz="2000" dirty="0"/>
              <a:t> et al. </a:t>
            </a:r>
            <a:r>
              <a:rPr lang="en-US" sz="2000" dirty="0" err="1"/>
              <a:t>SegMine</a:t>
            </a:r>
            <a:r>
              <a:rPr lang="en-US" sz="2000" dirty="0"/>
              <a:t> workflows for semantic microarray data analysis in Orange4WS, Submitted to BMC Bioinformatics, 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 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work </a:t>
            </a:r>
            <a:r>
              <a:rPr lang="en-US" dirty="0" smtClean="0"/>
              <a:t>on developing/using a </a:t>
            </a:r>
            <a:r>
              <a:rPr lang="en-US" dirty="0"/>
              <a:t>data mining </a:t>
            </a:r>
            <a:r>
              <a:rPr lang="en-US" dirty="0" smtClean="0"/>
              <a:t>ontology </a:t>
            </a:r>
            <a:r>
              <a:rPr lang="en-US" dirty="0"/>
              <a:t>for </a:t>
            </a:r>
            <a:r>
              <a:rPr lang="sl-SI" dirty="0" err="1"/>
              <a:t>automated</a:t>
            </a:r>
            <a:r>
              <a:rPr lang="sl-SI" dirty="0"/>
              <a:t> </a:t>
            </a:r>
            <a:r>
              <a:rPr lang="sl-SI" dirty="0" err="1"/>
              <a:t>data</a:t>
            </a:r>
            <a:r>
              <a:rPr lang="sl-SI" dirty="0"/>
              <a:t> </a:t>
            </a:r>
            <a:r>
              <a:rPr lang="sl-SI" dirty="0" err="1"/>
              <a:t>mining</a:t>
            </a:r>
            <a:r>
              <a:rPr lang="sl-SI" dirty="0"/>
              <a:t> </a:t>
            </a:r>
            <a:r>
              <a:rPr lang="sl-SI" dirty="0" err="1"/>
              <a:t>workflow</a:t>
            </a:r>
            <a:r>
              <a:rPr lang="sl-SI" dirty="0"/>
              <a:t> </a:t>
            </a:r>
            <a:r>
              <a:rPr lang="sl-SI" dirty="0" err="1"/>
              <a:t>composition</a:t>
            </a:r>
            <a:r>
              <a:rPr lang="en-US" dirty="0"/>
              <a:t>:  </a:t>
            </a:r>
          </a:p>
          <a:p>
            <a:pPr lvl="1"/>
            <a:r>
              <a:rPr lang="en-US" sz="2000" dirty="0"/>
              <a:t>M. </a:t>
            </a:r>
            <a:r>
              <a:rPr lang="en-US" sz="2000" dirty="0" err="1"/>
              <a:t>Zakova</a:t>
            </a:r>
            <a:r>
              <a:rPr lang="en-US" sz="2000" dirty="0"/>
              <a:t>, P. </a:t>
            </a:r>
            <a:r>
              <a:rPr lang="en-US" sz="2000" dirty="0" err="1"/>
              <a:t>Kremen</a:t>
            </a:r>
            <a:r>
              <a:rPr lang="en-US" sz="2000" dirty="0"/>
              <a:t>, F. </a:t>
            </a:r>
            <a:r>
              <a:rPr lang="en-US" sz="2000" dirty="0" err="1"/>
              <a:t>Zelezny</a:t>
            </a:r>
            <a:r>
              <a:rPr lang="en-US" sz="2000" dirty="0"/>
              <a:t>, and N. </a:t>
            </a:r>
            <a:r>
              <a:rPr lang="en-US" sz="2000" dirty="0" err="1"/>
              <a:t>Lavrac</a:t>
            </a:r>
            <a:r>
              <a:rPr lang="en-US" sz="2000" dirty="0"/>
              <a:t>: Automating knowledge discovery workflow composition through ontology-based planning. IEEE Transactions on Automation Science and </a:t>
            </a:r>
            <a:r>
              <a:rPr lang="en-US" sz="2000" dirty="0" smtClean="0"/>
              <a:t>Engineering, vol. 8</a:t>
            </a:r>
            <a:r>
              <a:rPr lang="en-US" sz="2000" dirty="0"/>
              <a:t>, no. 2, </a:t>
            </a:r>
            <a:r>
              <a:rPr lang="en-US" sz="2000" dirty="0" smtClean="0"/>
              <a:t>253-264, 2011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V. </a:t>
            </a:r>
            <a:r>
              <a:rPr lang="en-US" sz="2000" dirty="0" err="1"/>
              <a:t>Podpecan</a:t>
            </a:r>
            <a:r>
              <a:rPr lang="en-US" sz="2000" dirty="0"/>
              <a:t>, M. </a:t>
            </a:r>
            <a:r>
              <a:rPr lang="en-US" sz="2000" dirty="0" err="1"/>
              <a:t>Zemenova</a:t>
            </a:r>
            <a:r>
              <a:rPr lang="en-US" sz="2000" dirty="0"/>
              <a:t>, and N. </a:t>
            </a:r>
            <a:r>
              <a:rPr lang="en-US" sz="2000" dirty="0" err="1"/>
              <a:t>Lavrac</a:t>
            </a:r>
            <a:r>
              <a:rPr lang="en-US" sz="2000" dirty="0"/>
              <a:t>: Orange4WS Environment for Service-Oriented Data Mining, The Computer </a:t>
            </a:r>
            <a:r>
              <a:rPr lang="en-US" sz="2000" dirty="0" smtClean="0"/>
              <a:t>Journal, </a:t>
            </a:r>
            <a:r>
              <a:rPr lang="en-US" sz="2000" dirty="0"/>
              <a:t>2011. </a:t>
            </a:r>
            <a:r>
              <a:rPr lang="en-US" sz="2000" dirty="0" err="1"/>
              <a:t>doi</a:t>
            </a:r>
            <a:r>
              <a:rPr lang="en-US" sz="2000" dirty="0"/>
              <a:t>: </a:t>
            </a:r>
            <a:r>
              <a:rPr lang="en-US" sz="2000" dirty="0" smtClean="0"/>
              <a:t>10.1093/</a:t>
            </a:r>
            <a:r>
              <a:rPr lang="en-US" sz="2000" dirty="0" err="1" smtClean="0"/>
              <a:t>comjnl</a:t>
            </a:r>
            <a:r>
              <a:rPr lang="en-US" sz="2000" dirty="0" smtClean="0"/>
              <a:t>/bxr077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C65-6F68-4DF8-8405-197C3258C0DD}" type="slidenum">
              <a:rPr lang="en-US"/>
              <a:pPr/>
              <a:t>38</a:t>
            </a:fld>
            <a:endParaRPr lang="en-U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Introduction to Semantic Data Mining (SDM)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Nada </a:t>
            </a:r>
            <a:r>
              <a:rPr lang="en-US" b="1" dirty="0" err="1" smtClean="0">
                <a:solidFill>
                  <a:srgbClr val="0070C0"/>
                </a:solidFill>
              </a:rPr>
              <a:t>Lavrac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/>
              <a:t>Part 1a: Introduction</a:t>
            </a:r>
            <a:endParaRPr lang="en-US" b="1" dirty="0"/>
          </a:p>
          <a:p>
            <a:pPr lvl="1"/>
            <a:r>
              <a:rPr lang="en-US" dirty="0"/>
              <a:t>Background and motivation</a:t>
            </a:r>
          </a:p>
          <a:p>
            <a:pPr lvl="1"/>
            <a:r>
              <a:rPr lang="en-US" dirty="0"/>
              <a:t>What is Semantic Data Mining: Definition and settings</a:t>
            </a:r>
          </a:p>
          <a:p>
            <a:pPr lvl="1"/>
            <a:r>
              <a:rPr lang="en-US" dirty="0"/>
              <a:t>Early work in Semantic subgroup </a:t>
            </a:r>
            <a:r>
              <a:rPr lang="en-US" dirty="0" smtClean="0"/>
              <a:t>discovery</a:t>
            </a:r>
          </a:p>
          <a:p>
            <a:pPr marL="0" lvl="1" indent="0">
              <a:buSzPct val="90000"/>
              <a:buNone/>
            </a:pPr>
            <a:endParaRPr lang="en-US" dirty="0">
              <a:solidFill>
                <a:srgbClr val="0070C0"/>
              </a:solidFill>
              <a:ea typeface="+mn-ea"/>
              <a:cs typeface="+mn-cs"/>
            </a:endParaRPr>
          </a:p>
          <a:p>
            <a:pPr marL="0" lvl="1" indent="0">
              <a:buSzPct val="90000"/>
              <a:buNone/>
            </a:pPr>
            <a:r>
              <a:rPr lang="en-US" dirty="0" smtClean="0">
                <a:solidFill>
                  <a:srgbClr val="0070C0"/>
                </a:solidFill>
                <a:ea typeface="+mn-ea"/>
                <a:cs typeface="+mn-cs"/>
              </a:rPr>
              <a:t>     </a:t>
            </a:r>
            <a:r>
              <a:rPr lang="sl-SI" b="1" dirty="0" smtClean="0">
                <a:solidFill>
                  <a:srgbClr val="0070C0"/>
                </a:solidFill>
                <a:ea typeface="+mn-ea"/>
                <a:cs typeface="+mn-cs"/>
              </a:rPr>
              <a:t>Anže Vavpetič</a:t>
            </a:r>
            <a:r>
              <a:rPr lang="en-US" b="1" dirty="0" smtClean="0">
                <a:solidFill>
                  <a:srgbClr val="0070C0"/>
                </a:solidFill>
                <a:ea typeface="+mn-ea"/>
                <a:cs typeface="+mn-cs"/>
              </a:rPr>
              <a:t>: </a:t>
            </a:r>
            <a:r>
              <a:rPr lang="sl-SI" b="1" dirty="0" smtClean="0"/>
              <a:t>Part </a:t>
            </a:r>
            <a:r>
              <a:rPr lang="sl-SI" b="1" dirty="0"/>
              <a:t>1.</a:t>
            </a:r>
            <a:r>
              <a:rPr lang="en-US" b="1" dirty="0"/>
              <a:t>b</a:t>
            </a:r>
            <a:r>
              <a:rPr lang="sl-SI" b="1" dirty="0"/>
              <a:t>: </a:t>
            </a:r>
            <a:r>
              <a:rPr lang="en-US" b="1" dirty="0" err="1"/>
              <a:t>A</a:t>
            </a:r>
            <a:r>
              <a:rPr lang="sl-SI" b="1" dirty="0" err="1"/>
              <a:t>pplications</a:t>
            </a:r>
            <a:r>
              <a:rPr lang="sl-SI" b="1" dirty="0"/>
              <a:t> </a:t>
            </a:r>
            <a:r>
              <a:rPr lang="en-US" b="1" dirty="0"/>
              <a:t>and</a:t>
            </a:r>
            <a:r>
              <a:rPr lang="sl-SI" b="1" dirty="0"/>
              <a:t> </a:t>
            </a:r>
            <a:r>
              <a:rPr lang="sl-SI" b="1" dirty="0"/>
              <a:t>demo</a:t>
            </a:r>
          </a:p>
          <a:p>
            <a:pPr marL="4492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3EA77D-3D93-408E-9537-6FBF0D9C325D}" type="slidenum">
              <a:rPr lang="en-US" smtClean="0">
                <a:solidFill>
                  <a:schemeClr val="bg1"/>
                </a:solidFill>
              </a:rPr>
              <a:pPr eaLnBrk="1" hangingPunct="1"/>
              <a:t>39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1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 1b </a:t>
            </a:r>
            <a:r>
              <a:rPr lang="sl-SI" dirty="0" err="1" smtClean="0"/>
              <a:t>Overview</a:t>
            </a:r>
            <a:endParaRPr lang="en-US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SDM algorithms</a:t>
            </a:r>
          </a:p>
          <a:p>
            <a:pPr lvl="1" eaLnBrk="1" hangingPunct="1"/>
            <a:r>
              <a:rPr lang="sl-SI" dirty="0" smtClean="0"/>
              <a:t>g-SEGS</a:t>
            </a:r>
            <a:endParaRPr lang="sl-SI" dirty="0" smtClean="0"/>
          </a:p>
          <a:p>
            <a:pPr lvl="1" eaLnBrk="1" hangingPunct="1"/>
            <a:r>
              <a:rPr lang="sl-SI" dirty="0" smtClean="0"/>
              <a:t>SDM-</a:t>
            </a:r>
            <a:r>
              <a:rPr lang="sl-SI" dirty="0" err="1" smtClean="0"/>
              <a:t>Aleph</a:t>
            </a:r>
            <a:endParaRPr lang="sl-SI" dirty="0" smtClean="0"/>
          </a:p>
          <a:p>
            <a:pPr eaLnBrk="1" hangingPunct="1"/>
            <a:r>
              <a:rPr lang="sl-SI" dirty="0" err="1" smtClean="0"/>
              <a:t>Biomedical</a:t>
            </a:r>
            <a:r>
              <a:rPr lang="sl-SI" dirty="0" smtClean="0"/>
              <a:t> </a:t>
            </a:r>
            <a:r>
              <a:rPr lang="sl-SI" dirty="0" err="1" smtClean="0"/>
              <a:t>applications</a:t>
            </a:r>
            <a:r>
              <a:rPr lang="sl-SI" dirty="0" smtClean="0"/>
              <a:t>: </a:t>
            </a:r>
            <a:r>
              <a:rPr lang="sl-SI" dirty="0" err="1" smtClean="0"/>
              <a:t>comparison</a:t>
            </a:r>
            <a:r>
              <a:rPr lang="sl-SI" dirty="0" smtClean="0"/>
              <a:t> on </a:t>
            </a:r>
            <a:r>
              <a:rPr lang="sl-SI" dirty="0" err="1" smtClean="0"/>
              <a:t>two</a:t>
            </a:r>
            <a:r>
              <a:rPr lang="sl-SI" dirty="0" smtClean="0"/>
              <a:t> </a:t>
            </a:r>
            <a:r>
              <a:rPr lang="sl-SI" dirty="0" err="1" smtClean="0"/>
              <a:t>biological</a:t>
            </a:r>
            <a:r>
              <a:rPr lang="sl-SI" dirty="0" smtClean="0"/>
              <a:t> </a:t>
            </a:r>
            <a:r>
              <a:rPr lang="sl-SI" dirty="0" err="1" smtClean="0"/>
              <a:t>domains</a:t>
            </a:r>
            <a:endParaRPr lang="sl-SI" dirty="0" smtClean="0"/>
          </a:p>
          <a:p>
            <a:pPr eaLnBrk="1" hangingPunct="1"/>
            <a:r>
              <a:rPr lang="sl-SI" dirty="0" smtClean="0"/>
              <a:t>Demo video</a:t>
            </a:r>
          </a:p>
          <a:p>
            <a:pPr lvl="1" eaLnBrk="1" hangingPunct="1"/>
            <a:r>
              <a:rPr lang="sl-SI" dirty="0" err="1" smtClean="0"/>
              <a:t>Illustrative</a:t>
            </a:r>
            <a:r>
              <a:rPr lang="sl-SI" dirty="0" smtClean="0"/>
              <a:t> </a:t>
            </a:r>
            <a:r>
              <a:rPr lang="sl-SI" dirty="0" err="1" smtClean="0"/>
              <a:t>example</a:t>
            </a:r>
            <a:endParaRPr lang="sl-SI" dirty="0" smtClean="0"/>
          </a:p>
          <a:p>
            <a:pPr lvl="1" eaLnBrk="1" hangingPunct="1"/>
            <a:r>
              <a:rPr lang="sl-SI" dirty="0" err="1" smtClean="0"/>
              <a:t>Advanced</a:t>
            </a:r>
            <a:r>
              <a:rPr lang="sl-SI" dirty="0" smtClean="0"/>
              <a:t> </a:t>
            </a:r>
            <a:r>
              <a:rPr lang="sl-SI" dirty="0" err="1" smtClean="0"/>
              <a:t>biological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case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15428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0F1-02C0-46FB-84DB-4CB989896DBF}" type="slidenum">
              <a:rPr lang="en-US"/>
              <a:pPr/>
              <a:t>4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motivation: Data mining </a:t>
            </a:r>
            <a:endParaRPr lang="en-GB" dirty="0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white">
          <a:xfrm>
            <a:off x="533400" y="35480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sl-SI">
                <a:solidFill>
                  <a:srgbClr val="000000"/>
                </a:solidFill>
                <a:latin typeface="Arial Narrow" pitchFamily="34" charset="0"/>
              </a:rPr>
              <a:t>data</a:t>
            </a:r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 rot="16200000">
            <a:off x="4475163" y="1527175"/>
            <a:ext cx="1219200" cy="2286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Data Mining</a:t>
            </a:r>
            <a:endParaRPr kumimoji="1" lang="en-GB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4035425" y="15240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latin typeface="Arial Narrow" pitchFamily="34" charset="0"/>
              </a:rPr>
              <a:t>knowledge discovery from data</a:t>
            </a:r>
            <a:endParaRPr lang="en-GB" sz="1600">
              <a:latin typeface="Arial Narrow" pitchFamily="34" charset="0"/>
            </a:endParaRPr>
          </a:p>
        </p:txBody>
      </p:sp>
      <p:grpSp>
        <p:nvGrpSpPr>
          <p:cNvPr id="306182" name="Group 6"/>
          <p:cNvGrpSpPr>
            <a:grpSpLocks/>
          </p:cNvGrpSpPr>
          <p:nvPr/>
        </p:nvGrpSpPr>
        <p:grpSpPr bwMode="auto">
          <a:xfrm>
            <a:off x="6734175" y="2070100"/>
            <a:ext cx="933450" cy="1143000"/>
            <a:chOff x="4124" y="2480"/>
            <a:chExt cx="408" cy="251"/>
          </a:xfrm>
        </p:grpSpPr>
        <p:sp>
          <p:nvSpPr>
            <p:cNvPr id="306183" name="Rectangle 7"/>
            <p:cNvSpPr>
              <a:spLocks noChangeArrowheads="1"/>
            </p:cNvSpPr>
            <p:nvPr/>
          </p:nvSpPr>
          <p:spPr bwMode="auto"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4" name="Rectangle 8"/>
            <p:cNvSpPr>
              <a:spLocks noChangeArrowheads="1"/>
            </p:cNvSpPr>
            <p:nvPr/>
          </p:nvSpPr>
          <p:spPr bwMode="auto"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5" name="Rectangle 9"/>
            <p:cNvSpPr>
              <a:spLocks noChangeArrowheads="1"/>
            </p:cNvSpPr>
            <p:nvPr/>
          </p:nvSpPr>
          <p:spPr bwMode="auto"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6" name="Rectangle 10"/>
            <p:cNvSpPr>
              <a:spLocks noChangeArrowheads="1"/>
            </p:cNvSpPr>
            <p:nvPr/>
          </p:nvSpPr>
          <p:spPr bwMode="auto"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7" name="Rectangle 11"/>
            <p:cNvSpPr>
              <a:spLocks noChangeArrowheads="1"/>
            </p:cNvSpPr>
            <p:nvPr/>
          </p:nvSpPr>
          <p:spPr bwMode="auto"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8" name="Line 12"/>
            <p:cNvSpPr>
              <a:spLocks noChangeShapeType="1"/>
            </p:cNvSpPr>
            <p:nvPr/>
          </p:nvSpPr>
          <p:spPr bwMode="auto">
            <a:xfrm flipH="1">
              <a:off x="4184" y="2504"/>
              <a:ext cx="84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9" name="Line 13"/>
            <p:cNvSpPr>
              <a:spLocks noChangeShapeType="1"/>
            </p:cNvSpPr>
            <p:nvPr/>
          </p:nvSpPr>
          <p:spPr bwMode="auto">
            <a:xfrm>
              <a:off x="4280" y="2504"/>
              <a:ext cx="92" cy="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90" name="Line 14"/>
            <p:cNvSpPr>
              <a:spLocks noChangeShapeType="1"/>
            </p:cNvSpPr>
            <p:nvPr/>
          </p:nvSpPr>
          <p:spPr bwMode="auto">
            <a:xfrm flipH="1">
              <a:off x="4292" y="2600"/>
              <a:ext cx="68" cy="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91" name="Line 15"/>
            <p:cNvSpPr>
              <a:spLocks noChangeShapeType="1"/>
            </p:cNvSpPr>
            <p:nvPr/>
          </p:nvSpPr>
          <p:spPr bwMode="auto">
            <a:xfrm>
              <a:off x="4392" y="2600"/>
              <a:ext cx="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6192" name="Rectangle 16"/>
          <p:cNvSpPr>
            <a:spLocks noChangeArrowheads="1"/>
          </p:cNvSpPr>
          <p:nvPr/>
        </p:nvSpPr>
        <p:spPr bwMode="white">
          <a:xfrm>
            <a:off x="6448425" y="3259138"/>
            <a:ext cx="186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sl-SI">
                <a:solidFill>
                  <a:srgbClr val="000000"/>
                </a:solidFill>
                <a:latin typeface="Arial Narrow" pitchFamily="34" charset="0"/>
              </a:rPr>
              <a:t>model, patterns, …</a:t>
            </a:r>
          </a:p>
        </p:txBody>
      </p:sp>
      <p:sp>
        <p:nvSpPr>
          <p:cNvPr id="306193" name="Rectangle 17"/>
          <p:cNvSpPr>
            <a:spLocks noChangeArrowheads="1"/>
          </p:cNvSpPr>
          <p:nvPr/>
        </p:nvSpPr>
        <p:spPr bwMode="auto">
          <a:xfrm>
            <a:off x="71438" y="4076700"/>
            <a:ext cx="907256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9263" lvl="1" eaLnBrk="0" hangingPunct="0">
              <a:spcBef>
                <a:spcPct val="20000"/>
              </a:spcBef>
              <a:buSzPct val="75000"/>
            </a:pPr>
            <a:r>
              <a:rPr lang="sl-SI" sz="2400" b="1" dirty="0" err="1" smtClean="0">
                <a:latin typeface="+mn-lt"/>
              </a:rPr>
              <a:t>Given</a:t>
            </a:r>
            <a:r>
              <a:rPr lang="sl-SI" sz="2400" b="1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transaction </a:t>
            </a:r>
            <a:r>
              <a:rPr lang="sl-SI" sz="2400" dirty="0" err="1">
                <a:latin typeface="+mn-lt"/>
              </a:rPr>
              <a:t>data</a:t>
            </a:r>
            <a:r>
              <a:rPr lang="sl-SI" sz="2400" dirty="0">
                <a:latin typeface="+mn-lt"/>
              </a:rPr>
              <a:t> table, </a:t>
            </a:r>
            <a:r>
              <a:rPr lang="en-US" sz="2400" dirty="0" smtClean="0">
                <a:latin typeface="+mn-lt"/>
              </a:rPr>
              <a:t>a set of </a:t>
            </a:r>
            <a:r>
              <a:rPr lang="sl-SI" sz="2400" dirty="0" err="1" smtClean="0">
                <a:latin typeface="+mn-lt"/>
              </a:rPr>
              <a:t>text</a:t>
            </a:r>
            <a:r>
              <a:rPr lang="en-US" sz="2400" dirty="0" smtClean="0">
                <a:latin typeface="+mn-lt"/>
              </a:rPr>
              <a:t> documents, … </a:t>
            </a:r>
            <a:r>
              <a:rPr lang="sl-SI" sz="2400" dirty="0" smtClean="0">
                <a:latin typeface="+mn-lt"/>
              </a:rPr>
              <a:t> </a:t>
            </a:r>
            <a:endParaRPr lang="sl-SI" sz="2400" dirty="0">
              <a:latin typeface="+mn-lt"/>
            </a:endParaRPr>
          </a:p>
          <a:p>
            <a:pPr marL="449263" lvl="1" eaLnBrk="0" hangingPunct="0">
              <a:spcBef>
                <a:spcPct val="20000"/>
              </a:spcBef>
              <a:buSzPct val="75000"/>
            </a:pPr>
            <a:r>
              <a:rPr lang="sl-SI" sz="2400" b="1" dirty="0" err="1" smtClean="0">
                <a:latin typeface="+mn-lt"/>
              </a:rPr>
              <a:t>Find</a:t>
            </a:r>
            <a:r>
              <a:rPr lang="sl-SI" sz="2400" b="1" dirty="0">
                <a:latin typeface="+mn-lt"/>
              </a:rPr>
              <a:t>: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</a:t>
            </a:r>
            <a:r>
              <a:rPr lang="sl-SI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classification </a:t>
            </a:r>
            <a:r>
              <a:rPr lang="sl-SI" sz="2400" dirty="0">
                <a:latin typeface="+mn-lt"/>
              </a:rPr>
              <a:t>model, a set </a:t>
            </a:r>
            <a:r>
              <a:rPr lang="sl-SI" sz="2400" dirty="0" err="1">
                <a:latin typeface="+mn-lt"/>
              </a:rPr>
              <a:t>of</a:t>
            </a:r>
            <a:r>
              <a:rPr lang="sl-SI" sz="2400" dirty="0">
                <a:latin typeface="+mn-lt"/>
              </a:rPr>
              <a:t> </a:t>
            </a:r>
            <a:r>
              <a:rPr lang="sl-SI" sz="2400" dirty="0" err="1">
                <a:latin typeface="+mn-lt"/>
              </a:rPr>
              <a:t>interesting</a:t>
            </a:r>
            <a:r>
              <a:rPr lang="sl-SI" sz="2400" dirty="0">
                <a:latin typeface="+mn-lt"/>
              </a:rPr>
              <a:t> </a:t>
            </a:r>
            <a:r>
              <a:rPr lang="sl-SI" sz="2400" dirty="0" err="1" smtClean="0">
                <a:latin typeface="+mn-lt"/>
              </a:rPr>
              <a:t>patterns</a:t>
            </a:r>
            <a:r>
              <a:rPr lang="sl-SI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306194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320675" y="1557338"/>
          <a:ext cx="33877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5" name="Worksheet" r:id="rId3" imgW="3972154" imgH="2448154" progId="Excel.Sheet.8">
                  <p:embed/>
                </p:oleObj>
              </mc:Choice>
              <mc:Fallback>
                <p:oleObj name="Worksheet" r:id="rId3" imgW="3972154" imgH="24481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557338"/>
                        <a:ext cx="33877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6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lang="en-US" smtClean="0"/>
              <a:t>g-SEGS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</a:t>
            </a:r>
            <a:r>
              <a:rPr lang="sl-SI" smtClean="0"/>
              <a:t>n</a:t>
            </a:r>
            <a:r>
              <a:rPr lang="en-US" smtClean="0"/>
              <a:t> </a:t>
            </a:r>
            <a:r>
              <a:rPr lang="sl-SI" smtClean="0"/>
              <a:t>S</a:t>
            </a:r>
            <a:r>
              <a:rPr lang="en-US" smtClean="0"/>
              <a:t>DM system based on SEGS</a:t>
            </a:r>
          </a:p>
          <a:p>
            <a:pPr eaLnBrk="1" hangingPunct="1"/>
            <a:r>
              <a:rPr lang="en-US" smtClean="0"/>
              <a:t>Discovers subgroups for labelled or ranked data</a:t>
            </a:r>
          </a:p>
          <a:p>
            <a:pPr eaLnBrk="1" hangingPunct="1"/>
            <a:r>
              <a:rPr lang="en-US" smtClean="0"/>
              <a:t>Exploits input OWL ontologies</a:t>
            </a:r>
          </a:p>
          <a:p>
            <a:pPr eaLnBrk="1" hangingPunct="1"/>
            <a:r>
              <a:rPr lang="en-US" smtClean="0"/>
              <a:t>Implemented as a web service in Orange4WS</a:t>
            </a:r>
            <a:endParaRPr lang="sl-SI" smtClean="0"/>
          </a:p>
          <a:p>
            <a:pPr lvl="1" eaLnBrk="1" hangingPunct="1"/>
            <a:r>
              <a:rPr lang="sl-SI" smtClean="0"/>
              <a:t>Can also be used e.g. in Taverna</a:t>
            </a:r>
          </a:p>
        </p:txBody>
      </p:sp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F358AB-E4EB-4FFA-A3B2-54F89578E846}" type="slidenum">
              <a:rPr lang="sl-SI" smtClean="0">
                <a:solidFill>
                  <a:schemeClr val="bg1"/>
                </a:solidFill>
              </a:rPr>
              <a:pPr eaLnBrk="1" hangingPunct="1"/>
              <a:t>40</a:t>
            </a:fld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lang="en-US" smtClean="0"/>
              <a:t>g-SEGS: rule construction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bounded exhaustive search</a:t>
            </a:r>
          </a:p>
          <a:p>
            <a:pPr lvl="1" eaLnBrk="1" hangingPunct="1"/>
            <a:r>
              <a:rPr lang="en-US" smtClean="0"/>
              <a:t>Enums all rules by taking one concept from each ontology as a conjunct</a:t>
            </a:r>
            <a:r>
              <a:rPr lang="sl-SI" smtClean="0"/>
              <a:t>  (+ the </a:t>
            </a:r>
            <a:r>
              <a:rPr lang="sl-SI" i="1" smtClean="0"/>
              <a:t>interacts</a:t>
            </a:r>
            <a:r>
              <a:rPr lang="sl-SI" smtClean="0"/>
              <a:t> relation)</a:t>
            </a:r>
          </a:p>
          <a:p>
            <a:pPr lvl="1" eaLnBrk="1" hangingPunct="1"/>
            <a:r>
              <a:rPr lang="en-US" smtClean="0"/>
              <a:t>Search space pruning:</a:t>
            </a:r>
            <a:r>
              <a:rPr lang="sl-SI" smtClean="0"/>
              <a:t> </a:t>
            </a:r>
          </a:p>
          <a:p>
            <a:pPr lvl="2" eaLnBrk="1" hangingPunct="1"/>
            <a:r>
              <a:rPr lang="sl-SI" smtClean="0"/>
              <a:t>E</a:t>
            </a:r>
            <a:r>
              <a:rPr lang="en-US" smtClean="0"/>
              <a:t>xploiting the </a:t>
            </a:r>
            <a:r>
              <a:rPr lang="en-US" i="1" smtClean="0"/>
              <a:t>subClassOf</a:t>
            </a:r>
            <a:r>
              <a:rPr lang="en-US" smtClean="0"/>
              <a:t> relation between concepts</a:t>
            </a:r>
          </a:p>
          <a:p>
            <a:pPr lvl="2" eaLnBrk="1" hangingPunct="1"/>
            <a:r>
              <a:rPr lang="en-US" smtClean="0"/>
              <a:t>Size constraints</a:t>
            </a:r>
            <a:r>
              <a:rPr lang="sl-SI" smtClean="0"/>
              <a:t>: m</a:t>
            </a:r>
            <a:r>
              <a:rPr lang="en-US" smtClean="0"/>
              <a:t>in support and max number of rule terms</a:t>
            </a:r>
            <a:endParaRPr lang="sl-SI" smtClean="0"/>
          </a:p>
          <a:p>
            <a:pPr eaLnBrk="1" hangingPunct="1"/>
            <a:endParaRPr lang="sl-SI" smtClean="0"/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44082F-6F7F-43AE-9B12-297B807FE10A}" type="slidenum">
              <a:rPr lang="sl-SI" smtClean="0">
                <a:solidFill>
                  <a:schemeClr val="bg1"/>
                </a:solidFill>
              </a:rPr>
              <a:pPr eaLnBrk="1" hangingPunct="1"/>
              <a:t>41</a:t>
            </a:fld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4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lang="en-US" smtClean="0"/>
              <a:t>g-SEGS: rule selection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number of generated rules can be large</a:t>
            </a:r>
          </a:p>
          <a:p>
            <a:pPr eaLnBrk="1" hangingPunct="1"/>
            <a:r>
              <a:rPr lang="sl-SI" smtClean="0"/>
              <a:t>F</a:t>
            </a:r>
            <a:r>
              <a:rPr lang="en-US" smtClean="0"/>
              <a:t>ilter</a:t>
            </a:r>
            <a:r>
              <a:rPr lang="sl-SI" smtClean="0"/>
              <a:t>ing</a:t>
            </a:r>
            <a:r>
              <a:rPr lang="en-US" smtClean="0"/>
              <a:t> uninteresting and overlapping rules</a:t>
            </a:r>
          </a:p>
          <a:p>
            <a:pPr eaLnBrk="1" hangingPunct="1"/>
            <a:r>
              <a:rPr lang="en-US" smtClean="0"/>
              <a:t>wWRAcc: </a:t>
            </a:r>
            <a:endParaRPr lang="sl-SI" smtClean="0"/>
          </a:p>
          <a:p>
            <a:pPr lvl="1" eaLnBrk="1" hangingPunct="1"/>
            <a:r>
              <a:rPr lang="en-US" smtClean="0"/>
              <a:t>WRAcc using example weight</a:t>
            </a:r>
            <a:r>
              <a:rPr lang="sl-SI" smtClean="0"/>
              <a:t>s</a:t>
            </a:r>
          </a:p>
          <a:p>
            <a:pPr lvl="1" eaLnBrk="1" hangingPunct="1"/>
            <a:r>
              <a:rPr lang="en-US" smtClean="0"/>
              <a:t>WRAcc was already used in relational subgroup discovery system RSD (</a:t>
            </a:r>
            <a:r>
              <a:rPr lang="sl-SI" smtClean="0"/>
              <a:t>Ž</a:t>
            </a:r>
            <a:r>
              <a:rPr lang="en-US" smtClean="0"/>
              <a:t>elezn</a:t>
            </a:r>
            <a:r>
              <a:rPr lang="sl-SI" smtClean="0"/>
              <a:t>ý</a:t>
            </a:r>
            <a:r>
              <a:rPr lang="en-US" smtClean="0"/>
              <a:t> and Lavra</a:t>
            </a:r>
            <a:r>
              <a:rPr lang="sl-SI" smtClean="0"/>
              <a:t>č</a:t>
            </a:r>
            <a:r>
              <a:rPr lang="en-US" smtClean="0"/>
              <a:t>, MLJ 2004)</a:t>
            </a:r>
            <a:endParaRPr lang="sl-SI" smtClean="0"/>
          </a:p>
          <a:p>
            <a:pPr lvl="1" eaLnBrk="1" hangingPunct="1">
              <a:buFontTx/>
              <a:buNone/>
            </a:pPr>
            <a:endParaRPr lang="sl-SI" smtClean="0"/>
          </a:p>
          <a:p>
            <a:pPr lvl="1" eaLnBrk="1" hangingPunct="1">
              <a:buFontTx/>
              <a:buNone/>
            </a:pPr>
            <a:endParaRPr lang="sl-SI" smtClean="0"/>
          </a:p>
          <a:p>
            <a:pPr lvl="1" eaLnBrk="1" hangingPunct="1"/>
            <a:r>
              <a:rPr lang="sl-SI" smtClean="0"/>
              <a:t>Ensuring diverse rules which cover different parts of the example space</a:t>
            </a:r>
          </a:p>
          <a:p>
            <a:pPr eaLnBrk="1" hangingPunct="1"/>
            <a:endParaRPr lang="sl-SI" smtClean="0"/>
          </a:p>
        </p:txBody>
      </p:sp>
      <p:sp>
        <p:nvSpPr>
          <p:cNvPr id="717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17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C3FBEC-DAD6-4209-B83E-F40379B4D480}" type="slidenum">
              <a:rPr lang="sl-SI" smtClean="0">
                <a:solidFill>
                  <a:schemeClr val="bg1"/>
                </a:solidFill>
              </a:rPr>
              <a:pPr eaLnBrk="1" hangingPunct="1"/>
              <a:t>42</a:t>
            </a:fld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191000"/>
            <a:ext cx="7496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g-SEGS: rule selection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4B0D0A-2A06-4EF3-A34D-F2071C222F2A}" type="slidenum">
              <a:rPr lang="en-US" smtClean="0">
                <a:solidFill>
                  <a:schemeClr val="bg1"/>
                </a:solidFill>
              </a:rPr>
              <a:pPr eaLnBrk="1" hangingPunct="1"/>
              <a:t>43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6925"/>
            <a:ext cx="78486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69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SDM-Aleph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An SDM system implemented using the popular ILP system Aleph</a:t>
            </a:r>
            <a:r>
              <a:rPr lang="sl-SI" baseline="30000" smtClean="0"/>
              <a:t> 1</a:t>
            </a:r>
            <a:endParaRPr lang="sl-SI" smtClean="0"/>
          </a:p>
          <a:p>
            <a:pPr eaLnBrk="1" hangingPunct="1"/>
            <a:r>
              <a:rPr lang="sl-SI" smtClean="0"/>
              <a:t>Implemented as a WS in Orange4WS</a:t>
            </a:r>
          </a:p>
          <a:p>
            <a:pPr eaLnBrk="1" hangingPunct="1"/>
            <a:r>
              <a:rPr lang="sl-SI" smtClean="0"/>
              <a:t>Same inputs/outputs as g-SEGS</a:t>
            </a:r>
          </a:p>
          <a:p>
            <a:pPr eaLnBrk="1" hangingPunct="1"/>
            <a:r>
              <a:rPr lang="sl-SI" smtClean="0"/>
              <a:t>Any number of additional binary relations</a:t>
            </a:r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>
              <a:buFont typeface="Wingdings" pitchFamily="2" charset="2"/>
              <a:buNone/>
            </a:pPr>
            <a:r>
              <a:rPr lang="sl-SI" baseline="30000" smtClean="0"/>
              <a:t>1 </a:t>
            </a:r>
            <a:r>
              <a:rPr lang="sl-SI" smtClean="0"/>
              <a:t>Ashwin Srinivasan </a:t>
            </a:r>
            <a:r>
              <a:rPr lang="sl-SI" sz="2000" smtClean="0">
                <a:hlinkClick r:id="rId2"/>
              </a:rPr>
              <a:t>http://www.cs.ox.ac.uk/activities/machlearn/Aleph/aleph.html</a:t>
            </a:r>
            <a:endParaRPr lang="sl-SI" sz="2000" smtClean="0"/>
          </a:p>
          <a:p>
            <a:pPr eaLnBrk="1" hangingPunct="1"/>
            <a:endParaRPr lang="sl-SI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6412A0-4BA9-46B0-9D58-A4DEDAC2AC93}" type="slidenum">
              <a:rPr lang="en-US" smtClean="0">
                <a:solidFill>
                  <a:schemeClr val="bg1"/>
                </a:solidFill>
              </a:rPr>
              <a:pPr eaLnBrk="1" hangingPunct="1"/>
              <a:t>44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70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SDM-Aleph: rule construction and selection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sl-SI" smtClean="0"/>
              <a:t>Select example</a:t>
            </a:r>
          </a:p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sl-SI" smtClean="0"/>
              <a:t>Build a most specific clause for that example (bottom clause)</a:t>
            </a:r>
          </a:p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sl-SI" smtClean="0"/>
              <a:t>Search: from the bottom clause enumerate all more general clauses which satisfy some conditions (e.g., min support)</a:t>
            </a:r>
          </a:p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sl-SI" smtClean="0"/>
              <a:t>From the clauses select the best rule according to wracc and add it to the rule set </a:t>
            </a:r>
          </a:p>
          <a:p>
            <a:pPr marL="457200" indent="-457200" eaLnBrk="1" hangingPunct="1">
              <a:buFont typeface="Arial" pitchFamily="34" charset="0"/>
              <a:buAutoNum type="arabicPeriod"/>
            </a:pPr>
            <a:r>
              <a:rPr lang="sl-SI" smtClean="0"/>
              <a:t>Go to 1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63160F-0B22-4882-97A8-4BF5AE2E052D}" type="slidenum">
              <a:rPr lang="en-US" smtClean="0">
                <a:solidFill>
                  <a:schemeClr val="bg1"/>
                </a:solidFill>
              </a:rPr>
              <a:pPr eaLnBrk="1" hangingPunct="1"/>
              <a:t>45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8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SDM-Aleph: implementation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/>
          <a:lstStyle/>
          <a:p>
            <a:pPr eaLnBrk="1" hangingPunct="1"/>
            <a:r>
              <a:rPr lang="en-US" smtClean="0"/>
              <a:t>For solving similar SDM tasks – convert:</a:t>
            </a:r>
          </a:p>
          <a:p>
            <a:pPr lvl="1" eaLnBrk="1"/>
            <a:r>
              <a:rPr lang="en-US" smtClean="0"/>
              <a:t>Ontologies, examples, example-to-ontology map</a:t>
            </a:r>
          </a:p>
          <a:p>
            <a:pPr eaLnBrk="1" hangingPunct="1"/>
            <a:r>
              <a:rPr lang="en-US" smtClean="0"/>
              <a:t>Concept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mtClean="0"/>
              <a:t>, with child concepts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c1, c2, …, cm</a:t>
            </a:r>
            <a:r>
              <a:rPr lang="en-US" smtClean="0"/>
              <a:t>:</a:t>
            </a:r>
          </a:p>
          <a:p>
            <a:pPr lvl="1" eaLnBrk="1">
              <a:buFontTx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c(X) :- c1(X) ; c2(X) ; … ; cm(X).</a:t>
            </a:r>
          </a:p>
          <a:p>
            <a:pPr eaLnBrk="1" hangingPunct="1"/>
            <a:r>
              <a:rPr lang="en-US" smtClean="0"/>
              <a:t>The </a:t>
            </a:r>
            <a:r>
              <a:rPr lang="en-US" i="1" smtClean="0"/>
              <a:t>k</a:t>
            </a:r>
            <a:r>
              <a:rPr lang="en-US" smtClean="0"/>
              <a:t>-th example, annotated by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c1, c2, …, cm</a:t>
            </a:r>
            <a:r>
              <a:rPr lang="en-US" smtClean="0"/>
              <a:t>:</a:t>
            </a:r>
          </a:p>
          <a:p>
            <a:pPr lvl="1" eaLnBrk="1">
              <a:buFontTx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instance(ik). c1(ik). c2(ik). … cm(ik).</a:t>
            </a:r>
          </a:p>
          <a:p>
            <a:pPr eaLnBrk="1" hangingPunct="1"/>
            <a:r>
              <a:rPr lang="en-US" smtClean="0"/>
              <a:t>Examples: ranked or labelled</a:t>
            </a:r>
          </a:p>
          <a:p>
            <a:pPr lvl="1" eaLnBrk="1"/>
            <a:r>
              <a:rPr lang="en-US" smtClean="0"/>
              <a:t>Transform into a two-class problem</a:t>
            </a:r>
            <a:r>
              <a:rPr lang="sl-SI" smtClean="0"/>
              <a:t> according to a threshold</a:t>
            </a:r>
            <a:r>
              <a:rPr lang="en-US" smtClean="0"/>
              <a:t>.</a:t>
            </a:r>
            <a:endParaRPr lang="sl-SI" smtClean="0"/>
          </a:p>
          <a:p>
            <a:pPr eaLnBrk="1"/>
            <a:r>
              <a:rPr lang="sl-SI" smtClean="0"/>
              <a:t>Additional relations:</a:t>
            </a:r>
          </a:p>
          <a:p>
            <a:pPr lvl="1" eaLnBrk="1">
              <a:buFontTx/>
              <a:buNone/>
            </a:pPr>
            <a:r>
              <a:rPr lang="sl-SI" smtClean="0">
                <a:latin typeface="Courier New" pitchFamily="49" charset="0"/>
                <a:cs typeface="Courier New" pitchFamily="49" charset="0"/>
              </a:rPr>
              <a:t>r(i1, i2). % extensional def. of r/2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sl-SI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014BB3-9900-496D-B005-BED33FB1FE05}" type="slidenum">
              <a:rPr lang="en-US" smtClean="0">
                <a:solidFill>
                  <a:schemeClr val="bg1"/>
                </a:solidFill>
              </a:rPr>
              <a:pPr eaLnBrk="1" hangingPunct="1"/>
              <a:t>46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30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lang="en-US" smtClean="0"/>
              <a:t>Experimental </a:t>
            </a:r>
            <a:r>
              <a:rPr lang="sl-SI" smtClean="0"/>
              <a:t>d</a:t>
            </a:r>
            <a:r>
              <a:rPr lang="en-US" smtClean="0"/>
              <a:t>atasets</a:t>
            </a:r>
          </a:p>
        </p:txBody>
      </p:sp>
      <p:sp>
        <p:nvSpPr>
          <p:cNvPr id="1229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5DD3B6-273B-4403-B3B2-93B1EC9F3810}" type="slidenum">
              <a:rPr lang="sl-SI" smtClean="0">
                <a:solidFill>
                  <a:schemeClr val="bg1"/>
                </a:solidFill>
              </a:rPr>
              <a:pPr eaLnBrk="1" hangingPunct="1"/>
              <a:t>47</a:t>
            </a:fld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229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publicly available bio microarray datasets</a:t>
            </a:r>
          </a:p>
          <a:p>
            <a:pPr lvl="1" eaLnBrk="1"/>
            <a:r>
              <a:rPr lang="en-US" smtClean="0"/>
              <a:t>ALL (Chiaretti et al., 2004)</a:t>
            </a:r>
          </a:p>
          <a:p>
            <a:pPr lvl="1" eaLnBrk="1"/>
            <a:r>
              <a:rPr lang="en-US" smtClean="0"/>
              <a:t>hMSC (Wagner et al., 2008)</a:t>
            </a:r>
          </a:p>
          <a:p>
            <a:pPr eaLnBrk="1" hangingPunct="1"/>
            <a:r>
              <a:rPr lang="en-US" smtClean="0"/>
              <a:t>Gene expression data</a:t>
            </a:r>
          </a:p>
          <a:p>
            <a:pPr lvl="1" eaLnBrk="1"/>
            <a:r>
              <a:rPr lang="en-US" smtClean="0"/>
              <a:t>ALL ~9,000 genes, </a:t>
            </a:r>
            <a:r>
              <a:rPr lang="sl-SI" smtClean="0"/>
              <a:t>h</a:t>
            </a:r>
            <a:r>
              <a:rPr lang="en-US" smtClean="0"/>
              <a:t>MSC ~20,300 genes</a:t>
            </a:r>
          </a:p>
          <a:p>
            <a:pPr eaLnBrk="1" hangingPunct="1"/>
            <a:r>
              <a:rPr lang="en-US" smtClean="0"/>
              <a:t>Background knowledge:</a:t>
            </a:r>
            <a:r>
              <a:rPr lang="sl-SI" smtClean="0"/>
              <a:t> </a:t>
            </a:r>
            <a:r>
              <a:rPr lang="en-US" smtClean="0"/>
              <a:t>Gene Ontology and KEGG</a:t>
            </a:r>
            <a:endParaRPr lang="sl-SI" smtClean="0"/>
          </a:p>
          <a:p>
            <a:pPr eaLnBrk="1" hangingPunct="1"/>
            <a:r>
              <a:rPr lang="sl-SI" smtClean="0"/>
              <a:t>Elaborate preprocessing workflow (designed with biologists)  -- see demo</a:t>
            </a:r>
            <a:endParaRPr lang="en-US" smtClean="0"/>
          </a:p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20792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lang="en-US" smtClean="0"/>
              <a:t>Experimental results</a:t>
            </a:r>
          </a:p>
        </p:txBody>
      </p:sp>
      <p:sp>
        <p:nvSpPr>
          <p:cNvPr id="1331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Comparison with SEGS: less and more diverse rules</a:t>
            </a:r>
          </a:p>
          <a:p>
            <a:pPr eaLnBrk="1" hangingPunct="1"/>
            <a:r>
              <a:rPr lang="sl-SI" smtClean="0"/>
              <a:t>Comparison with Aleph</a:t>
            </a:r>
          </a:p>
          <a:p>
            <a:pPr lvl="1" eaLnBrk="1" hangingPunct="1"/>
            <a:r>
              <a:rPr lang="en-US" smtClean="0"/>
              <a:t>Evaluation: descriptive measures of rule interestingness (Lavrač et al., 2004)</a:t>
            </a:r>
            <a:endParaRPr lang="sl-SI" smtClean="0"/>
          </a:p>
          <a:p>
            <a:pPr lvl="1" eaLnBrk="1" hangingPunct="1"/>
            <a:r>
              <a:rPr lang="sl-SI" smtClean="0"/>
              <a:t>Less general and more significant rules, speed</a:t>
            </a:r>
          </a:p>
          <a:p>
            <a:pPr eaLnBrk="1" hangingPunct="1"/>
            <a:endParaRPr lang="sl-SI" smtClean="0"/>
          </a:p>
        </p:txBody>
      </p:sp>
      <p:sp>
        <p:nvSpPr>
          <p:cNvPr id="1331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33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9CC037-B0AC-4D56-88FE-E64E5B901725}" type="slidenum">
              <a:rPr lang="sl-SI" smtClean="0">
                <a:solidFill>
                  <a:schemeClr val="bg1"/>
                </a:solidFill>
              </a:rPr>
              <a:pPr eaLnBrk="1" hangingPunct="1"/>
              <a:t>48</a:t>
            </a:fld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213225"/>
            <a:ext cx="45164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9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Example subgroup description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2971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l-SI" smtClean="0"/>
              <a:t>‘RNA binding’ AND ‘ribosome’ AND ‘protein biosynthesis’</a:t>
            </a:r>
          </a:p>
          <a:p>
            <a:pPr algn="ctr">
              <a:buFont typeface="Wingdings" pitchFamily="2" charset="2"/>
              <a:buNone/>
            </a:pPr>
            <a:endParaRPr lang="sl-SI" smtClean="0"/>
          </a:p>
          <a:p>
            <a:pPr algn="ctr">
              <a:buFont typeface="Wingdings" pitchFamily="2" charset="2"/>
              <a:buNone/>
            </a:pPr>
            <a:r>
              <a:rPr lang="sl-SI" smtClean="0"/>
              <a:t>or</a:t>
            </a:r>
          </a:p>
          <a:p>
            <a:pPr algn="ctr">
              <a:buFont typeface="Wingdings" pitchFamily="2" charset="2"/>
              <a:buNone/>
            </a:pPr>
            <a:endParaRPr lang="sl-SI" smtClean="0"/>
          </a:p>
          <a:p>
            <a:pPr algn="ctr">
              <a:buFont typeface="Wingdings" pitchFamily="2" charset="2"/>
              <a:buNone/>
            </a:pPr>
            <a:r>
              <a:rPr lang="sl-SI" smtClean="0"/>
              <a:t>target(X) :- ‘RNA binding’(X), ‘ribosome’(X), ‘protein biosynthesis’(X)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97DC52-756E-4BA6-A17A-277A33AC8885}" type="slidenum">
              <a:rPr lang="en-US" smtClean="0">
                <a:solidFill>
                  <a:schemeClr val="bg1"/>
                </a:solidFill>
              </a:rPr>
              <a:pPr eaLnBrk="1" hangingPunct="1"/>
              <a:t>49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</a:t>
            </a:r>
            <a:r>
              <a:rPr lang="en-US" dirty="0" smtClean="0"/>
              <a:t>motivation: Using BK in data mining </a:t>
            </a:r>
            <a:endParaRPr lang="sl-SI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background knowledge in data mining has been a topic of extensive research</a:t>
            </a:r>
          </a:p>
          <a:p>
            <a:pPr lvl="1" eaLnBrk="1" hangingPunct="1"/>
            <a:r>
              <a:rPr lang="en-US" dirty="0">
                <a:ea typeface="+mn-ea"/>
                <a:cs typeface="+mn-cs"/>
              </a:rPr>
              <a:t>Hierarchical attribute values (</a:t>
            </a:r>
            <a:r>
              <a:rPr lang="en-US" dirty="0" err="1">
                <a:ea typeface="+mn-ea"/>
                <a:cs typeface="+mn-cs"/>
              </a:rPr>
              <a:t>Michalski</a:t>
            </a:r>
            <a:r>
              <a:rPr lang="en-US" dirty="0">
                <a:ea typeface="+mn-ea"/>
                <a:cs typeface="+mn-cs"/>
              </a:rPr>
              <a:t> et al. 1986,…), hierarchy/taxonomy of attributes, …</a:t>
            </a:r>
          </a:p>
          <a:p>
            <a:pPr lvl="1"/>
            <a:r>
              <a:rPr lang="en-US" dirty="0">
                <a:ea typeface="+mn-ea"/>
                <a:cs typeface="+mn-cs"/>
              </a:rPr>
              <a:t>ILP (</a:t>
            </a:r>
            <a:r>
              <a:rPr lang="en-US" dirty="0" err="1">
                <a:ea typeface="+mn-ea"/>
                <a:cs typeface="+mn-cs"/>
              </a:rPr>
              <a:t>Muggleton</a:t>
            </a:r>
            <a:r>
              <a:rPr lang="en-US" dirty="0">
                <a:ea typeface="+mn-ea"/>
                <a:cs typeface="+mn-cs"/>
              </a:rPr>
              <a:t>, 1991; </a:t>
            </a:r>
            <a:r>
              <a:rPr lang="en-US" dirty="0" err="1">
                <a:ea typeface="+mn-ea"/>
                <a:cs typeface="+mn-cs"/>
              </a:rPr>
              <a:t>Lavrac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dirty="0" err="1">
                <a:ea typeface="+mn-ea"/>
                <a:cs typeface="+mn-cs"/>
              </a:rPr>
              <a:t>Dzeroski</a:t>
            </a:r>
            <a:r>
              <a:rPr lang="en-US" dirty="0">
                <a:ea typeface="+mn-ea"/>
                <a:cs typeface="+mn-cs"/>
              </a:rPr>
              <a:t> 1994), relational </a:t>
            </a:r>
            <a:r>
              <a:rPr lang="en-US" dirty="0" smtClean="0">
                <a:ea typeface="+mn-ea"/>
                <a:cs typeface="+mn-cs"/>
              </a:rPr>
              <a:t>learning </a:t>
            </a:r>
            <a:r>
              <a:rPr lang="en-US" dirty="0">
                <a:ea typeface="+mn-ea"/>
                <a:cs typeface="+mn-cs"/>
              </a:rPr>
              <a:t>(Quinlan, 1993</a:t>
            </a:r>
            <a:r>
              <a:rPr lang="en-US" dirty="0" smtClean="0">
                <a:ea typeface="+mn-ea"/>
                <a:cs typeface="+mn-cs"/>
              </a:rPr>
              <a:t>), </a:t>
            </a:r>
            <a:r>
              <a:rPr lang="en-US" dirty="0" err="1"/>
              <a:t>propositionalization</a:t>
            </a:r>
            <a:r>
              <a:rPr lang="en-US" dirty="0"/>
              <a:t> (</a:t>
            </a:r>
            <a:r>
              <a:rPr lang="en-US" dirty="0" err="1"/>
              <a:t>Lavrac</a:t>
            </a:r>
            <a:r>
              <a:rPr lang="en-US" dirty="0"/>
              <a:t> et al. 1993),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7AED-28C7-4BF1-9E14-6245EAEA88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Demo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http://kt.ijs.si/anze_vavpetic/SDM/ecml_demo.wmv</a:t>
            </a:r>
            <a:endParaRPr lang="sl-SI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r>
              <a:rPr lang="sl-SI" smtClean="0"/>
              <a:t>Contact: </a:t>
            </a:r>
          </a:p>
          <a:p>
            <a:pPr lvl="1" algn="ctr">
              <a:buFontTx/>
              <a:buNone/>
            </a:pPr>
            <a:r>
              <a:rPr lang="sl-SI" smtClean="0"/>
              <a:t>{ nada.lavrac, anze.vavpetic }@ijs.si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mtClean="0">
                <a:solidFill>
                  <a:schemeClr val="bg1"/>
                </a:solidFill>
              </a:rPr>
              <a:t>September 9, 2011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ECML PKDD 2011, Athens, Greece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630ECD-244F-421B-8EA9-57A83C22D332}" type="slidenum">
              <a:rPr lang="en-US" smtClean="0">
                <a:solidFill>
                  <a:schemeClr val="bg1"/>
                </a:solidFill>
              </a:rPr>
              <a:pPr eaLnBrk="1" hangingPunct="1"/>
              <a:t>50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209800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5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5CDA-90BD-4077-9855-5E6AF463E5A9}" type="slidenum">
              <a:rPr lang="en-US"/>
              <a:pPr/>
              <a:t>6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6112"/>
          </a:xfrm>
        </p:spPr>
        <p:txBody>
          <a:bodyPr/>
          <a:lstStyle/>
          <a:p>
            <a:r>
              <a:rPr lang="en-US" dirty="0"/>
              <a:t>Background and </a:t>
            </a:r>
            <a:r>
              <a:rPr lang="en-US" dirty="0" smtClean="0"/>
              <a:t>motivation: Relational data mining 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 rot="16200000">
            <a:off x="4682332" y="1158081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sl-SI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Relational</a:t>
            </a:r>
            <a:r>
              <a:rPr kumimoji="1" lang="sl-SI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Data Mining</a:t>
            </a:r>
            <a:endParaRPr kumimoji="1"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4035425" y="15240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latin typeface="Arial Narrow" pitchFamily="34" charset="0"/>
              </a:rPr>
              <a:t>knowledge discovery from data</a:t>
            </a:r>
            <a:endParaRPr lang="en-GB" sz="1600">
              <a:latin typeface="Arial Narrow" pitchFamily="34" charset="0"/>
            </a:endParaRPr>
          </a:p>
        </p:txBody>
      </p:sp>
      <p:grpSp>
        <p:nvGrpSpPr>
          <p:cNvPr id="309253" name="Group 5"/>
          <p:cNvGrpSpPr>
            <a:grpSpLocks/>
          </p:cNvGrpSpPr>
          <p:nvPr/>
        </p:nvGrpSpPr>
        <p:grpSpPr bwMode="auto">
          <a:xfrm>
            <a:off x="7310438" y="2070100"/>
            <a:ext cx="933450" cy="1143000"/>
            <a:chOff x="4124" y="2480"/>
            <a:chExt cx="408" cy="251"/>
          </a:xfrm>
        </p:grpSpPr>
        <p:sp>
          <p:nvSpPr>
            <p:cNvPr id="309254" name="Rectangle 6"/>
            <p:cNvSpPr>
              <a:spLocks noChangeArrowheads="1"/>
            </p:cNvSpPr>
            <p:nvPr/>
          </p:nvSpPr>
          <p:spPr bwMode="auto"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55" name="Rectangle 7"/>
            <p:cNvSpPr>
              <a:spLocks noChangeArrowheads="1"/>
            </p:cNvSpPr>
            <p:nvPr/>
          </p:nvSpPr>
          <p:spPr bwMode="auto"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56" name="Rectangle 8"/>
            <p:cNvSpPr>
              <a:spLocks noChangeArrowheads="1"/>
            </p:cNvSpPr>
            <p:nvPr/>
          </p:nvSpPr>
          <p:spPr bwMode="auto"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57" name="Rectangle 9"/>
            <p:cNvSpPr>
              <a:spLocks noChangeArrowheads="1"/>
            </p:cNvSpPr>
            <p:nvPr/>
          </p:nvSpPr>
          <p:spPr bwMode="auto"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58" name="Rectangle 10"/>
            <p:cNvSpPr>
              <a:spLocks noChangeArrowheads="1"/>
            </p:cNvSpPr>
            <p:nvPr/>
          </p:nvSpPr>
          <p:spPr bwMode="auto"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59" name="Line 11"/>
            <p:cNvSpPr>
              <a:spLocks noChangeShapeType="1"/>
            </p:cNvSpPr>
            <p:nvPr/>
          </p:nvSpPr>
          <p:spPr bwMode="auto">
            <a:xfrm flipH="1">
              <a:off x="4184" y="2504"/>
              <a:ext cx="84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>
              <a:off x="4280" y="2504"/>
              <a:ext cx="92" cy="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1" name="Line 13"/>
            <p:cNvSpPr>
              <a:spLocks noChangeShapeType="1"/>
            </p:cNvSpPr>
            <p:nvPr/>
          </p:nvSpPr>
          <p:spPr bwMode="auto">
            <a:xfrm flipH="1">
              <a:off x="4292" y="2600"/>
              <a:ext cx="68" cy="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2" name="Line 14"/>
            <p:cNvSpPr>
              <a:spLocks noChangeShapeType="1"/>
            </p:cNvSpPr>
            <p:nvPr/>
          </p:nvSpPr>
          <p:spPr bwMode="auto">
            <a:xfrm>
              <a:off x="4392" y="2600"/>
              <a:ext cx="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263" name="Rectangle 15"/>
          <p:cNvSpPr>
            <a:spLocks noChangeArrowheads="1"/>
          </p:cNvSpPr>
          <p:nvPr/>
        </p:nvSpPr>
        <p:spPr bwMode="white">
          <a:xfrm>
            <a:off x="6951663" y="3259138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sl-SI">
                <a:solidFill>
                  <a:srgbClr val="000000"/>
                </a:solidFill>
                <a:latin typeface="Arial Narrow" pitchFamily="34" charset="0"/>
              </a:rPr>
              <a:t>model, patterns, …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0" y="5194300"/>
            <a:ext cx="8893175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9263" lvl="1" eaLnBrk="0" hangingPunct="0">
              <a:spcBef>
                <a:spcPct val="20000"/>
              </a:spcBef>
              <a:buSzPct val="75000"/>
            </a:pPr>
            <a:r>
              <a:rPr lang="sl-SI" sz="2400" b="1" dirty="0" err="1" smtClean="0">
                <a:latin typeface="+mn-lt"/>
              </a:rPr>
              <a:t>Given</a:t>
            </a:r>
            <a:r>
              <a:rPr lang="sl-SI" sz="2400" b="1" dirty="0">
                <a:latin typeface="+mn-lt"/>
              </a:rPr>
              <a:t>: </a:t>
            </a:r>
            <a:r>
              <a:rPr lang="sl-SI" sz="2400" dirty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relational </a:t>
            </a:r>
            <a:r>
              <a:rPr lang="sl-SI" sz="2400" dirty="0" err="1">
                <a:latin typeface="+mn-lt"/>
              </a:rPr>
              <a:t>database</a:t>
            </a:r>
            <a:r>
              <a:rPr lang="sl-SI" sz="2400" dirty="0">
                <a:latin typeface="+mn-lt"/>
              </a:rPr>
              <a:t>, a set </a:t>
            </a:r>
            <a:r>
              <a:rPr lang="sl-SI" sz="2400" dirty="0" err="1">
                <a:latin typeface="+mn-lt"/>
              </a:rPr>
              <a:t>of</a:t>
            </a:r>
            <a:r>
              <a:rPr lang="sl-SI" sz="2400" dirty="0">
                <a:latin typeface="+mn-lt"/>
              </a:rPr>
              <a:t> </a:t>
            </a:r>
            <a:r>
              <a:rPr lang="sl-SI" sz="2400" dirty="0" err="1" smtClean="0">
                <a:latin typeface="+mn-lt"/>
              </a:rPr>
              <a:t>tables</a:t>
            </a:r>
            <a:r>
              <a:rPr lang="en-US" sz="2400" dirty="0" smtClean="0">
                <a:latin typeface="+mn-lt"/>
              </a:rPr>
              <a:t>, s</a:t>
            </a:r>
            <a:r>
              <a:rPr lang="sl-SI" sz="2400" dirty="0" err="1" smtClean="0">
                <a:latin typeface="+mn-lt"/>
              </a:rPr>
              <a:t>ets</a:t>
            </a:r>
            <a:r>
              <a:rPr lang="en-US" sz="2400" dirty="0" smtClean="0">
                <a:latin typeface="+mn-lt"/>
              </a:rPr>
              <a:t> of logical</a:t>
            </a:r>
            <a:r>
              <a:rPr lang="sl-SI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marL="449263" lvl="1" eaLnBrk="0" hangingPunct="0">
              <a:spcBef>
                <a:spcPct val="20000"/>
              </a:spcBef>
              <a:buSzPct val="75000"/>
            </a:pPr>
            <a:r>
              <a:rPr lang="en-US" sz="2400" dirty="0">
                <a:latin typeface="+mn-lt"/>
              </a:rPr>
              <a:t>            </a:t>
            </a:r>
            <a:r>
              <a:rPr lang="sl-SI" sz="2400" dirty="0" err="1" smtClean="0">
                <a:latin typeface="+mn-lt"/>
              </a:rPr>
              <a:t>facts</a:t>
            </a:r>
            <a:r>
              <a:rPr lang="sl-SI" sz="2400" dirty="0">
                <a:latin typeface="+mn-lt"/>
              </a:rPr>
              <a:t>, a </a:t>
            </a:r>
            <a:r>
              <a:rPr lang="sl-SI" sz="2400" dirty="0" err="1">
                <a:latin typeface="+mn-lt"/>
              </a:rPr>
              <a:t>graph</a:t>
            </a:r>
            <a:r>
              <a:rPr lang="sl-SI" sz="2400" dirty="0">
                <a:latin typeface="+mn-lt"/>
              </a:rPr>
              <a:t>, …</a:t>
            </a:r>
          </a:p>
          <a:p>
            <a:pPr marL="449263" lvl="1" eaLnBrk="0" hangingPunct="0">
              <a:spcBef>
                <a:spcPct val="20000"/>
              </a:spcBef>
              <a:buSzPct val="75000"/>
            </a:pPr>
            <a:r>
              <a:rPr lang="sl-SI" sz="2400" b="1" dirty="0" err="1" smtClean="0">
                <a:latin typeface="+mn-lt"/>
              </a:rPr>
              <a:t>Find</a:t>
            </a:r>
            <a:r>
              <a:rPr lang="sl-SI" sz="2400" b="1" dirty="0">
                <a:latin typeface="+mn-lt"/>
              </a:rPr>
              <a:t>: </a:t>
            </a:r>
            <a:r>
              <a:rPr lang="en-US" sz="2400" b="1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a</a:t>
            </a:r>
            <a:r>
              <a:rPr lang="sl-SI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classification </a:t>
            </a:r>
            <a:r>
              <a:rPr lang="sl-SI" sz="2400" dirty="0">
                <a:latin typeface="+mn-lt"/>
              </a:rPr>
              <a:t>model, a set </a:t>
            </a:r>
            <a:r>
              <a:rPr lang="sl-SI" sz="2400" dirty="0" err="1">
                <a:latin typeface="+mn-lt"/>
              </a:rPr>
              <a:t>of</a:t>
            </a:r>
            <a:r>
              <a:rPr lang="sl-SI" sz="2400" dirty="0">
                <a:latin typeface="+mn-lt"/>
              </a:rPr>
              <a:t> </a:t>
            </a:r>
            <a:r>
              <a:rPr lang="sl-SI" sz="2400" dirty="0" err="1">
                <a:latin typeface="+mn-lt"/>
              </a:rPr>
              <a:t>patterns</a:t>
            </a:r>
            <a:r>
              <a:rPr lang="sl-SI" sz="2400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pic>
        <p:nvPicPr>
          <p:cNvPr id="3092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363663"/>
            <a:ext cx="3605212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4CA6-B6F5-4550-B04F-45350796D70D}" type="slidenum">
              <a:rPr lang="en-US"/>
              <a:pPr/>
              <a:t>7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    Background </a:t>
            </a:r>
            <a:r>
              <a:rPr lang="en-US" dirty="0"/>
              <a:t>and </a:t>
            </a:r>
            <a:r>
              <a:rPr lang="en-US" dirty="0" smtClean="0"/>
              <a:t>motivation: Relational data mining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4267200" cy="4948238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94E8D"/>
                </a:solidFill>
              </a:rPr>
              <a:t>ILP, relational learning, </a:t>
            </a:r>
            <a:r>
              <a:rPr lang="en-US" sz="2200" b="1" dirty="0" err="1" smtClean="0">
                <a:solidFill>
                  <a:srgbClr val="094E8D"/>
                </a:solidFill>
              </a:rPr>
              <a:t>propositionalization</a:t>
            </a:r>
            <a:r>
              <a:rPr lang="en-US" sz="2200" b="1" dirty="0" smtClean="0">
                <a:solidFill>
                  <a:srgbClr val="094E8D"/>
                </a:solidFill>
              </a:rPr>
              <a:t> </a:t>
            </a:r>
          </a:p>
          <a:p>
            <a:pPr lvl="1"/>
            <a:r>
              <a:rPr lang="en-US" sz="2200" dirty="0" smtClean="0">
                <a:solidFill>
                  <a:srgbClr val="094E8D"/>
                </a:solidFill>
              </a:rPr>
              <a:t>Learning from complex multi-relational data</a:t>
            </a:r>
            <a:endParaRPr lang="en-US" sz="2200" dirty="0">
              <a:solidFill>
                <a:srgbClr val="094E8D"/>
              </a:solidFill>
            </a:endParaRPr>
          </a:p>
        </p:txBody>
      </p:sp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25538"/>
            <a:ext cx="2747962" cy="31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8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4CA6-B6F5-4550-B04F-45350796D70D}" type="slidenum">
              <a:rPr lang="en-US"/>
              <a:pPr/>
              <a:t>8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    Background </a:t>
            </a:r>
            <a:r>
              <a:rPr lang="en-US" dirty="0"/>
              <a:t>and </a:t>
            </a:r>
            <a:r>
              <a:rPr lang="en-US" dirty="0" smtClean="0"/>
              <a:t>motivation: Relational data mining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4267200" cy="4948238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94E8D"/>
                </a:solidFill>
              </a:rPr>
              <a:t>ILP, relational learning, </a:t>
            </a:r>
            <a:r>
              <a:rPr lang="en-US" sz="2200" b="1" dirty="0" err="1" smtClean="0">
                <a:solidFill>
                  <a:srgbClr val="094E8D"/>
                </a:solidFill>
              </a:rPr>
              <a:t>propositionalization</a:t>
            </a:r>
            <a:endParaRPr lang="en-US" sz="2200" b="1" dirty="0" smtClean="0">
              <a:solidFill>
                <a:srgbClr val="094E8D"/>
              </a:solidFill>
            </a:endParaRPr>
          </a:p>
          <a:p>
            <a:pPr lvl="1"/>
            <a:r>
              <a:rPr lang="en-US" sz="2200" dirty="0" smtClean="0">
                <a:solidFill>
                  <a:srgbClr val="094E8D"/>
                </a:solidFill>
              </a:rPr>
              <a:t>Learning from complex multi-relational data</a:t>
            </a:r>
            <a:endParaRPr lang="en-US" sz="2200" dirty="0">
              <a:solidFill>
                <a:srgbClr val="094E8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094E8D"/>
                </a:solidFill>
              </a:rPr>
              <a:t>Learning from complex s</a:t>
            </a:r>
            <a:r>
              <a:rPr lang="sl-SI" sz="2200" dirty="0" err="1" smtClean="0">
                <a:solidFill>
                  <a:srgbClr val="094E8D"/>
                </a:solidFill>
              </a:rPr>
              <a:t>tru</a:t>
            </a:r>
            <a:r>
              <a:rPr lang="en-US" sz="2200" dirty="0" err="1">
                <a:solidFill>
                  <a:srgbClr val="094E8D"/>
                </a:solidFill>
              </a:rPr>
              <a:t>ctured</a:t>
            </a:r>
            <a:r>
              <a:rPr lang="en-US" sz="2200" dirty="0">
                <a:solidFill>
                  <a:srgbClr val="094E8D"/>
                </a:solidFill>
              </a:rPr>
              <a:t> data</a:t>
            </a:r>
            <a:r>
              <a:rPr lang="sl-SI" sz="2200" dirty="0">
                <a:solidFill>
                  <a:srgbClr val="094E8D"/>
                </a:solidFill>
              </a:rPr>
              <a:t>: </a:t>
            </a:r>
            <a:r>
              <a:rPr lang="en-US" sz="2200" dirty="0" smtClean="0">
                <a:solidFill>
                  <a:srgbClr val="094E8D"/>
                </a:solidFill>
              </a:rPr>
              <a:t>e.g., molecules </a:t>
            </a:r>
            <a:r>
              <a:rPr lang="en-US" sz="2200" dirty="0">
                <a:solidFill>
                  <a:srgbClr val="094E8D"/>
                </a:solidFill>
              </a:rPr>
              <a:t>and their properties in protein engineering, biochemistry, ...</a:t>
            </a:r>
            <a:endParaRPr lang="sl-SI" sz="2200" dirty="0">
              <a:solidFill>
                <a:srgbClr val="094E8D"/>
              </a:solidFill>
            </a:endParaRP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905000"/>
            <a:ext cx="235426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25538"/>
            <a:ext cx="2747962" cy="31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 9, 2011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ECML/PKDD 2011 Tutorial, Athens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425-50F0-4671-9BC5-3436759520AB}" type="slidenum">
              <a:rPr lang="en-US"/>
              <a:pPr/>
              <a:t>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     Background </a:t>
            </a:r>
            <a:r>
              <a:rPr lang="en-US" dirty="0"/>
              <a:t>and </a:t>
            </a:r>
            <a:r>
              <a:rPr lang="en-US" dirty="0" smtClean="0"/>
              <a:t>motivation: Relational data mining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4343400" cy="4948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94E8D"/>
                </a:solidFill>
              </a:rPr>
              <a:t>ILP, relational </a:t>
            </a:r>
            <a:r>
              <a:rPr lang="en-US" sz="2200" b="1" dirty="0" smtClean="0">
                <a:solidFill>
                  <a:srgbClr val="094E8D"/>
                </a:solidFill>
              </a:rPr>
              <a:t>learning, </a:t>
            </a:r>
            <a:r>
              <a:rPr lang="en-US" sz="2200" b="1" dirty="0" err="1" smtClean="0">
                <a:solidFill>
                  <a:srgbClr val="094E8D"/>
                </a:solidFill>
              </a:rPr>
              <a:t>propositionalization</a:t>
            </a:r>
            <a:endParaRPr lang="en-US" sz="2200" dirty="0">
              <a:solidFill>
                <a:srgbClr val="094E8D"/>
              </a:solidFill>
            </a:endParaRPr>
          </a:p>
          <a:p>
            <a:pPr lvl="1"/>
            <a:r>
              <a:rPr lang="en-US" sz="2200" dirty="0">
                <a:solidFill>
                  <a:srgbClr val="094E8D"/>
                </a:solidFill>
              </a:rPr>
              <a:t>Learning </a:t>
            </a:r>
            <a:r>
              <a:rPr lang="en-US" sz="2200" dirty="0" smtClean="0">
                <a:solidFill>
                  <a:srgbClr val="094E8D"/>
                </a:solidFill>
              </a:rPr>
              <a:t>from complex </a:t>
            </a:r>
            <a:r>
              <a:rPr lang="en-US" sz="2200" dirty="0">
                <a:solidFill>
                  <a:srgbClr val="094E8D"/>
                </a:solidFill>
              </a:rPr>
              <a:t>multi-relational </a:t>
            </a:r>
            <a:r>
              <a:rPr lang="en-US" sz="2200" dirty="0" smtClean="0">
                <a:solidFill>
                  <a:srgbClr val="094E8D"/>
                </a:solidFill>
              </a:rPr>
              <a:t>data</a:t>
            </a:r>
          </a:p>
          <a:p>
            <a:pPr lvl="1"/>
            <a:r>
              <a:rPr lang="en-US" sz="2200" dirty="0" smtClean="0">
                <a:solidFill>
                  <a:srgbClr val="094E8D"/>
                </a:solidFill>
              </a:rPr>
              <a:t>Learning </a:t>
            </a:r>
            <a:r>
              <a:rPr lang="en-US" sz="2200" dirty="0">
                <a:solidFill>
                  <a:srgbClr val="094E8D"/>
                </a:solidFill>
              </a:rPr>
              <a:t>from complex s</a:t>
            </a:r>
            <a:r>
              <a:rPr lang="sl-SI" sz="2200" dirty="0" err="1">
                <a:solidFill>
                  <a:srgbClr val="094E8D"/>
                </a:solidFill>
              </a:rPr>
              <a:t>tru</a:t>
            </a:r>
            <a:r>
              <a:rPr lang="en-US" sz="2200" dirty="0" err="1">
                <a:solidFill>
                  <a:srgbClr val="094E8D"/>
                </a:solidFill>
              </a:rPr>
              <a:t>ctured</a:t>
            </a:r>
            <a:r>
              <a:rPr lang="en-US" sz="2200" dirty="0">
                <a:solidFill>
                  <a:srgbClr val="094E8D"/>
                </a:solidFill>
              </a:rPr>
              <a:t> data</a:t>
            </a:r>
            <a:r>
              <a:rPr lang="sl-SI" sz="2200" dirty="0">
                <a:solidFill>
                  <a:srgbClr val="094E8D"/>
                </a:solidFill>
              </a:rPr>
              <a:t>: </a:t>
            </a:r>
            <a:r>
              <a:rPr lang="en-US" sz="2200" dirty="0">
                <a:solidFill>
                  <a:srgbClr val="094E8D"/>
                </a:solidFill>
              </a:rPr>
              <a:t>e.g., molecules and their properties in protein engineering, biochemistry, ...</a:t>
            </a:r>
            <a:endParaRPr lang="sl-SI" sz="2200" dirty="0">
              <a:solidFill>
                <a:srgbClr val="094E8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094E8D"/>
                </a:solidFill>
              </a:rPr>
              <a:t>Learning by using </a:t>
            </a:r>
            <a:r>
              <a:rPr lang="sl-SI" sz="2200" dirty="0" err="1" smtClean="0">
                <a:solidFill>
                  <a:srgbClr val="094E8D"/>
                </a:solidFill>
              </a:rPr>
              <a:t>domain</a:t>
            </a:r>
            <a:r>
              <a:rPr lang="sl-SI" sz="2200" dirty="0" smtClean="0">
                <a:solidFill>
                  <a:srgbClr val="094E8D"/>
                </a:solidFill>
              </a:rPr>
              <a:t> </a:t>
            </a:r>
            <a:r>
              <a:rPr lang="sl-SI" sz="2200" dirty="0" err="1">
                <a:solidFill>
                  <a:srgbClr val="094E8D"/>
                </a:solidFill>
              </a:rPr>
              <a:t>ontologies</a:t>
            </a:r>
            <a:r>
              <a:rPr lang="sl-SI" sz="2200" dirty="0">
                <a:solidFill>
                  <a:srgbClr val="094E8D"/>
                </a:solidFill>
              </a:rPr>
              <a:t> </a:t>
            </a:r>
            <a:r>
              <a:rPr lang="en-US" sz="2200" dirty="0" smtClean="0">
                <a:solidFill>
                  <a:srgbClr val="094E8D"/>
                </a:solidFill>
              </a:rPr>
              <a:t>(e.g. the gene ontology) </a:t>
            </a:r>
            <a:r>
              <a:rPr lang="sl-SI" sz="2200" dirty="0" smtClean="0">
                <a:solidFill>
                  <a:srgbClr val="094E8D"/>
                </a:solidFill>
              </a:rPr>
              <a:t>as </a:t>
            </a:r>
            <a:r>
              <a:rPr lang="en-US" sz="2200" dirty="0" smtClean="0">
                <a:solidFill>
                  <a:srgbClr val="094E8D"/>
                </a:solidFill>
              </a:rPr>
              <a:t>b</a:t>
            </a:r>
            <a:r>
              <a:rPr lang="sl-SI" sz="2200" dirty="0" err="1" smtClean="0">
                <a:solidFill>
                  <a:srgbClr val="094E8D"/>
                </a:solidFill>
              </a:rPr>
              <a:t>ackground</a:t>
            </a:r>
            <a:r>
              <a:rPr lang="sl-SI" sz="2200" dirty="0" smtClean="0">
                <a:solidFill>
                  <a:srgbClr val="094E8D"/>
                </a:solidFill>
              </a:rPr>
              <a:t> </a:t>
            </a:r>
            <a:r>
              <a:rPr lang="sl-SI" sz="2200" dirty="0" err="1" smtClean="0">
                <a:solidFill>
                  <a:srgbClr val="094E8D"/>
                </a:solidFill>
              </a:rPr>
              <a:t>knowledge</a:t>
            </a:r>
            <a:r>
              <a:rPr lang="en-US" sz="2200" dirty="0">
                <a:solidFill>
                  <a:srgbClr val="094E8D"/>
                </a:solidFill>
              </a:rPr>
              <a:t> </a:t>
            </a:r>
            <a:r>
              <a:rPr lang="en-US" sz="2200" dirty="0" smtClean="0">
                <a:solidFill>
                  <a:srgbClr val="094E8D"/>
                </a:solidFill>
              </a:rPr>
              <a:t>for relational data mining</a:t>
            </a:r>
            <a:endParaRPr lang="en-US" sz="2200" dirty="0">
              <a:solidFill>
                <a:srgbClr val="094E8D"/>
              </a:solidFill>
            </a:endParaRP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905000"/>
            <a:ext cx="235426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3" name="Picture 5" descr="go_le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724400"/>
            <a:ext cx="2984500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25538"/>
            <a:ext cx="2747962" cy="31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3400</Words>
  <Application>Microsoft Office PowerPoint</Application>
  <PresentationFormat>On-screen Show (4:3)</PresentationFormat>
  <Paragraphs>773</Paragraphs>
  <Slides>50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Custom Design</vt:lpstr>
      <vt:lpstr>Default</vt:lpstr>
      <vt:lpstr>1_Default</vt:lpstr>
      <vt:lpstr>Worksheet</vt:lpstr>
      <vt:lpstr>Semantic Data Mining </vt:lpstr>
      <vt:lpstr>Tutorial overview </vt:lpstr>
      <vt:lpstr>Overview of Part 1</vt:lpstr>
      <vt:lpstr>Background and motivation: Data mining </vt:lpstr>
      <vt:lpstr>Background and motivation: Using BK in data mining </vt:lpstr>
      <vt:lpstr>Background and motivation: Relational data mining </vt:lpstr>
      <vt:lpstr>    Background and motivation: Relational data mining </vt:lpstr>
      <vt:lpstr>    Background and motivation: Relational data mining </vt:lpstr>
      <vt:lpstr>     Background and motivation: Relational data mining</vt:lpstr>
      <vt:lpstr>Background and motivation: Using domain ontologies </vt:lpstr>
      <vt:lpstr>Background and motivation: Using domain ontologies </vt:lpstr>
      <vt:lpstr>Background and motivation: Early work</vt:lpstr>
      <vt:lpstr>What is Semantic Data Mining</vt:lpstr>
      <vt:lpstr>What is Semantic Data Mining</vt:lpstr>
      <vt:lpstr>What is Semantic Data Mining</vt:lpstr>
      <vt:lpstr>What is Semantic Data Mining</vt:lpstr>
      <vt:lpstr>What is Semantic Data Mining</vt:lpstr>
      <vt:lpstr>Early work in Semantic subgroup discovery: RSD and SEGS</vt:lpstr>
      <vt:lpstr>RSD: Propositionalization approach to relational data mining </vt:lpstr>
      <vt:lpstr>RSD: Propositionalization approach to data mining</vt:lpstr>
      <vt:lpstr>RSD: Propositionalization approach to data mining </vt:lpstr>
      <vt:lpstr>Relational subgroup discovery with RSD</vt:lpstr>
      <vt:lpstr>Semantic subgroup discovery with RSD</vt:lpstr>
      <vt:lpstr>Semantic subgroup discovery with RSD</vt:lpstr>
      <vt:lpstr>Semantic subgroup discovery with RSD</vt:lpstr>
      <vt:lpstr>Semantic subgroup discovery with RSD</vt:lpstr>
      <vt:lpstr>RSD: Propositionalization</vt:lpstr>
      <vt:lpstr>RSD: Rule construction with CN2-SD</vt:lpstr>
      <vt:lpstr>RSD implementation in Orange4WS</vt:lpstr>
      <vt:lpstr>Semantic subgroup discovery with SEGS </vt:lpstr>
      <vt:lpstr>Semantic subgroup discovery with SEGS</vt:lpstr>
      <vt:lpstr>Semantic subgroup discovery with SEGS</vt:lpstr>
      <vt:lpstr>Semantic subgroup discovery with SEGS</vt:lpstr>
      <vt:lpstr>Semantic subgroup discovery with SEGS</vt:lpstr>
      <vt:lpstr>From SEGS to g-SEGS: Generalizing SEGS</vt:lpstr>
      <vt:lpstr>Publications in Semantic subgroup discovery </vt:lpstr>
      <vt:lpstr>Other related publications</vt:lpstr>
      <vt:lpstr>Summary </vt:lpstr>
      <vt:lpstr>Part 1b Overview</vt:lpstr>
      <vt:lpstr>g-SEGS</vt:lpstr>
      <vt:lpstr>g-SEGS: rule construction</vt:lpstr>
      <vt:lpstr>g-SEGS: rule selection</vt:lpstr>
      <vt:lpstr>g-SEGS: rule selection</vt:lpstr>
      <vt:lpstr>SDM-Aleph</vt:lpstr>
      <vt:lpstr>SDM-Aleph: rule construction and selection</vt:lpstr>
      <vt:lpstr>SDM-Aleph: implementation</vt:lpstr>
      <vt:lpstr>Experimental datasets</vt:lpstr>
      <vt:lpstr>Experimental results</vt:lpstr>
      <vt:lpstr>Example subgroup description</vt:lpstr>
      <vt:lpstr>Demo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</dc:creator>
  <cp:lastModifiedBy>Nada Lavrac</cp:lastModifiedBy>
  <cp:revision>188</cp:revision>
  <dcterms:created xsi:type="dcterms:W3CDTF">2009-02-07T20:46:29Z</dcterms:created>
  <dcterms:modified xsi:type="dcterms:W3CDTF">2011-09-09T05:29:29Z</dcterms:modified>
</cp:coreProperties>
</file>